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8" r:id="rId3"/>
    <p:sldId id="259" r:id="rId4"/>
    <p:sldId id="261" r:id="rId5"/>
    <p:sldId id="262" r:id="rId6"/>
    <p:sldId id="263" r:id="rId7"/>
    <p:sldId id="264" r:id="rId8"/>
    <p:sldId id="265" r:id="rId9"/>
    <p:sldId id="257" r:id="rId10"/>
    <p:sldId id="266" r:id="rId11"/>
    <p:sldId id="267" r:id="rId12"/>
    <p:sldId id="269" r:id="rId13"/>
    <p:sldId id="270" r:id="rId14"/>
    <p:sldId id="268" r:id="rId15"/>
    <p:sldId id="271" r:id="rId16"/>
    <p:sldId id="272" r:id="rId17"/>
    <p:sldId id="273" r:id="rId18"/>
    <p:sldId id="274" r:id="rId19"/>
    <p:sldId id="275" r:id="rId20"/>
    <p:sldId id="276" r:id="rId21"/>
    <p:sldId id="260"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4C0E2-29C7-4954-83F3-1B0E0C11CC7D}" type="datetimeFigureOut">
              <a:rPr lang="en-GB" smtClean="0"/>
              <a:t>25/08/2020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36B59C-F9A9-4A0D-A2B7-01DAA9F8F9EA}" type="slidenum">
              <a:rPr lang="en-GB" smtClean="0"/>
              <a:t>‹#›</a:t>
            </a:fld>
            <a:endParaRPr lang="en-GB"/>
          </a:p>
        </p:txBody>
      </p:sp>
    </p:spTree>
    <p:extLst>
      <p:ext uri="{BB962C8B-B14F-4D97-AF65-F5344CB8AC3E}">
        <p14:creationId xmlns:p14="http://schemas.microsoft.com/office/powerpoint/2010/main" val="362316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36B59C-F9A9-4A0D-A2B7-01DAA9F8F9EA}" type="slidenum">
              <a:rPr lang="en-GB" smtClean="0"/>
              <a:t>7</a:t>
            </a:fld>
            <a:endParaRPr lang="en-GB"/>
          </a:p>
        </p:txBody>
      </p:sp>
    </p:spTree>
    <p:extLst>
      <p:ext uri="{BB962C8B-B14F-4D97-AF65-F5344CB8AC3E}">
        <p14:creationId xmlns:p14="http://schemas.microsoft.com/office/powerpoint/2010/main" val="428191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SUDEP</a:t>
            </a:r>
            <a:r>
              <a:rPr lang="en-GB" baseline="0" dirty="0" smtClean="0"/>
              <a:t> IS NOT JUST A STATISTIC, IT HAS CRUSHED SO MANY FAMILIES LIVES AND TAKEN SO MANY YOUNG PEOPLE FROM US</a:t>
            </a:r>
            <a:endParaRPr lang="en-GB" dirty="0"/>
          </a:p>
        </p:txBody>
      </p:sp>
      <p:sp>
        <p:nvSpPr>
          <p:cNvPr id="4" name="Slide Number Placeholder 3"/>
          <p:cNvSpPr>
            <a:spLocks noGrp="1"/>
          </p:cNvSpPr>
          <p:nvPr>
            <p:ph type="sldNum" sz="quarter" idx="10"/>
          </p:nvPr>
        </p:nvSpPr>
        <p:spPr/>
        <p:txBody>
          <a:bodyPr/>
          <a:lstStyle/>
          <a:p>
            <a:fld id="{0736B59C-F9A9-4A0D-A2B7-01DAA9F8F9EA}" type="slidenum">
              <a:rPr lang="en-GB" smtClean="0"/>
              <a:t>19</a:t>
            </a:fld>
            <a:endParaRPr lang="en-GB"/>
          </a:p>
        </p:txBody>
      </p:sp>
    </p:spTree>
    <p:extLst>
      <p:ext uri="{BB962C8B-B14F-4D97-AF65-F5344CB8AC3E}">
        <p14:creationId xmlns:p14="http://schemas.microsoft.com/office/powerpoint/2010/main" val="229410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36B59C-F9A9-4A0D-A2B7-01DAA9F8F9EA}" type="slidenum">
              <a:rPr lang="en-GB" smtClean="0"/>
              <a:t>21</a:t>
            </a:fld>
            <a:endParaRPr lang="en-GB"/>
          </a:p>
        </p:txBody>
      </p:sp>
    </p:spTree>
    <p:extLst>
      <p:ext uri="{BB962C8B-B14F-4D97-AF65-F5344CB8AC3E}">
        <p14:creationId xmlns:p14="http://schemas.microsoft.com/office/powerpoint/2010/main" val="1419627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7DB2317-2497-4E48-86B5-FA9B9D24B815}" type="datetimeFigureOut">
              <a:rPr lang="en-GB" smtClean="0"/>
              <a:t>25/08/2020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CF88FD6-22DA-44F7-AB86-DD1E291FD38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DB2317-2497-4E48-86B5-FA9B9D24B815}" type="datetimeFigureOut">
              <a:rPr lang="en-GB" smtClean="0"/>
              <a:t>25/08/2020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CF88FD6-22DA-44F7-AB86-DD1E291FD38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DB2317-2497-4E48-86B5-FA9B9D24B815}" type="datetimeFigureOut">
              <a:rPr lang="en-GB" smtClean="0"/>
              <a:t>25/08/2020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CF88FD6-22DA-44F7-AB86-DD1E291FD38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DB2317-2497-4E48-86B5-FA9B9D24B815}" type="datetimeFigureOut">
              <a:rPr lang="en-GB" smtClean="0"/>
              <a:t>25/08/2020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CF88FD6-22DA-44F7-AB86-DD1E291FD38A}"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7DB2317-2497-4E48-86B5-FA9B9D24B815}" type="datetimeFigureOut">
              <a:rPr lang="en-GB" smtClean="0"/>
              <a:t>25/08/2020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CF88FD6-22DA-44F7-AB86-DD1E291FD38A}"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DB2317-2497-4E48-86B5-FA9B9D24B815}" type="datetimeFigureOut">
              <a:rPr lang="en-GB" smtClean="0"/>
              <a:t>25/08/2020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1CF88FD6-22DA-44F7-AB86-DD1E291FD38A}"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7DB2317-2497-4E48-86B5-FA9B9D24B815}" type="datetimeFigureOut">
              <a:rPr lang="en-GB" smtClean="0"/>
              <a:t>25/08/2020</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1CF88FD6-22DA-44F7-AB86-DD1E291FD38A}"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7DB2317-2497-4E48-86B5-FA9B9D24B815}" type="datetimeFigureOut">
              <a:rPr lang="en-GB" smtClean="0"/>
              <a:t>25/08/2020</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1CF88FD6-22DA-44F7-AB86-DD1E291FD38A}"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7DB2317-2497-4E48-86B5-FA9B9D24B815}" type="datetimeFigureOut">
              <a:rPr lang="en-GB" smtClean="0"/>
              <a:t>25/08/2020</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1CF88FD6-22DA-44F7-AB86-DD1E291FD38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7DB2317-2497-4E48-86B5-FA9B9D24B815}" type="datetimeFigureOut">
              <a:rPr lang="en-GB" smtClean="0"/>
              <a:t>25/08/2020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1CF88FD6-22DA-44F7-AB86-DD1E291FD38A}"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7DB2317-2497-4E48-86B5-FA9B9D24B815}" type="datetimeFigureOut">
              <a:rPr lang="en-GB" smtClean="0"/>
              <a:t>25/08/2020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CF88FD6-22DA-44F7-AB86-DD1E291FD38A}"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7DB2317-2497-4E48-86B5-FA9B9D24B815}" type="datetimeFigureOut">
              <a:rPr lang="en-GB" smtClean="0"/>
              <a:t>25/08/2020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CF88FD6-22DA-44F7-AB86-DD1E291FD38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image" Target="../media/image27.jpeg"/><Relationship Id="rId21" Type="http://schemas.openxmlformats.org/officeDocument/2006/relationships/image" Target="../media/image45.jpeg"/><Relationship Id="rId7" Type="http://schemas.openxmlformats.org/officeDocument/2006/relationships/image" Target="../media/image31.jpeg"/><Relationship Id="rId12" Type="http://schemas.openxmlformats.org/officeDocument/2006/relationships/image" Target="../media/image36.jpeg"/><Relationship Id="rId17" Type="http://schemas.openxmlformats.org/officeDocument/2006/relationships/image" Target="../media/image41.jpeg"/><Relationship Id="rId2" Type="http://schemas.openxmlformats.org/officeDocument/2006/relationships/notesSlide" Target="../notesSlides/notesSlide2.xml"/><Relationship Id="rId16" Type="http://schemas.openxmlformats.org/officeDocument/2006/relationships/image" Target="../media/image40.jpeg"/><Relationship Id="rId20"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24" Type="http://schemas.openxmlformats.org/officeDocument/2006/relationships/image" Target="../media/image48.jpg"/><Relationship Id="rId5" Type="http://schemas.openxmlformats.org/officeDocument/2006/relationships/image" Target="../media/image29.jpeg"/><Relationship Id="rId15" Type="http://schemas.openxmlformats.org/officeDocument/2006/relationships/image" Target="../media/image39.jpeg"/><Relationship Id="rId23" Type="http://schemas.openxmlformats.org/officeDocument/2006/relationships/image" Target="../media/image47.jpeg"/><Relationship Id="rId10" Type="http://schemas.openxmlformats.org/officeDocument/2006/relationships/image" Target="../media/image34.jpeg"/><Relationship Id="rId19" Type="http://schemas.openxmlformats.org/officeDocument/2006/relationships/image" Target="../media/image43.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 Id="rId22"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pilepsy.org.uk/" TargetMode="External"/><Relationship Id="rId7" Type="http://schemas.openxmlformats.org/officeDocument/2006/relationships/hyperlink" Target="http://www.jonshawfoundation.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headintothewild.co.uk/" TargetMode="External"/><Relationship Id="rId5" Type="http://schemas.openxmlformats.org/officeDocument/2006/relationships/hyperlink" Target="http://www.sudep.org/" TargetMode="External"/><Relationship Id="rId4" Type="http://schemas.openxmlformats.org/officeDocument/2006/relationships/hyperlink" Target="http://www.sleepsafe.co.u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jsf22300@gmail.com" TargetMode="External"/><Relationship Id="rId2" Type="http://schemas.openxmlformats.org/officeDocument/2006/relationships/hyperlink" Target="http://www.jonshawfoundation.org/" TargetMode="External"/><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g"/><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1470025"/>
          </a:xfrm>
        </p:spPr>
        <p:txBody>
          <a:bodyPr>
            <a:noAutofit/>
          </a:bodyPr>
          <a:lstStyle/>
          <a:p>
            <a:pPr algn="ctr"/>
            <a:r>
              <a:rPr lang="en-GB" sz="2400" dirty="0" smtClean="0"/>
              <a:t>Supporting Young People with Epilepsy</a:t>
            </a:r>
            <a:br>
              <a:rPr lang="en-GB" sz="2400" dirty="0" smtClean="0"/>
            </a:br>
            <a:r>
              <a:rPr lang="en-GB" sz="2400" dirty="0" smtClean="0"/>
              <a:t>Improving the Mental Health of Bereaved Siblings </a:t>
            </a:r>
            <a:br>
              <a:rPr lang="en-GB" sz="2400" dirty="0" smtClean="0"/>
            </a:br>
            <a:r>
              <a:rPr lang="en-GB" sz="2400" dirty="0" smtClean="0"/>
              <a:t>Promoting awareness and understanding of SUDEP</a:t>
            </a:r>
            <a:br>
              <a:rPr lang="en-GB" sz="2400" dirty="0" smtClean="0"/>
            </a:br>
            <a:endParaRPr lang="en-GB" sz="2400" dirty="0"/>
          </a:p>
        </p:txBody>
      </p:sp>
      <p:sp>
        <p:nvSpPr>
          <p:cNvPr id="3" name="Subtitle 2"/>
          <p:cNvSpPr>
            <a:spLocks noGrp="1"/>
          </p:cNvSpPr>
          <p:nvPr>
            <p:ph type="subTitle" idx="1"/>
          </p:nvPr>
        </p:nvSpPr>
        <p:spPr>
          <a:xfrm>
            <a:off x="2051720" y="5877272"/>
            <a:ext cx="5827322" cy="671550"/>
          </a:xfrm>
        </p:spPr>
        <p:txBody>
          <a:bodyPr>
            <a:normAutofit/>
          </a:bodyPr>
          <a:lstStyle/>
          <a:p>
            <a:r>
              <a:rPr lang="en-GB" sz="2400" dirty="0" smtClean="0">
                <a:solidFill>
                  <a:schemeClr val="tx1"/>
                </a:solidFill>
              </a:rPr>
              <a:t>Registered Charity number 1189073</a:t>
            </a:r>
          </a:p>
        </p:txBody>
      </p:sp>
      <p:pic>
        <p:nvPicPr>
          <p:cNvPr id="1026" name="Picture 2" descr="C:\Users\wshaw\Pictures\New folder (2)\JSF_MainLogo with Text - Dar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8372451"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6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2000"/>
                                        <p:tgtEl>
                                          <p:spTgt spid="102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6"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5085184"/>
            <a:ext cx="7481776" cy="457200"/>
          </a:xfrm>
        </p:spPr>
        <p:txBody>
          <a:bodyPr/>
          <a:lstStyle/>
          <a:p>
            <a:r>
              <a:rPr lang="en-GB" sz="2800" b="1" dirty="0">
                <a:solidFill>
                  <a:srgbClr val="B13F9A"/>
                </a:solidFill>
                <a:effectLst>
                  <a:outerShdw blurRad="31750" dist="25400" dir="5400000" algn="tl" rotWithShape="0">
                    <a:srgbClr val="000000">
                      <a:alpha val="25000"/>
                    </a:srgbClr>
                  </a:outerShdw>
                </a:effectLst>
              </a:rPr>
              <a:t>by Rebecca Liu, Consultant Neurologist</a:t>
            </a:r>
            <a:endParaRPr lang="en-GB" dirty="0"/>
          </a:p>
        </p:txBody>
      </p:sp>
      <p:sp>
        <p:nvSpPr>
          <p:cNvPr id="6" name="Text Placeholder 5"/>
          <p:cNvSpPr>
            <a:spLocks noGrp="1"/>
          </p:cNvSpPr>
          <p:nvPr>
            <p:ph type="body" idx="2"/>
          </p:nvPr>
        </p:nvSpPr>
        <p:spPr>
          <a:xfrm>
            <a:off x="4283968" y="5733256"/>
            <a:ext cx="3974592" cy="914400"/>
          </a:xfrm>
        </p:spPr>
        <p:txBody>
          <a:bodyPr/>
          <a:lstStyle/>
          <a:p>
            <a:endParaRPr lang="en-GB"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95908" y="274638"/>
            <a:ext cx="6117284" cy="4572000"/>
          </a:xfrm>
        </p:spPr>
      </p:pic>
    </p:spTree>
    <p:extLst>
      <p:ext uri="{BB962C8B-B14F-4D97-AF65-F5344CB8AC3E}">
        <p14:creationId xmlns:p14="http://schemas.microsoft.com/office/powerpoint/2010/main" val="1629606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B13F9A"/>
                </a:solidFill>
                <a:effectLst>
                  <a:outerShdw blurRad="31750" dist="25400" dir="5400000" algn="tl" rotWithShape="0">
                    <a:srgbClr val="000000">
                      <a:alpha val="25000"/>
                    </a:srgbClr>
                  </a:outerShdw>
                </a:effectLst>
              </a:rPr>
              <a:t>by Rebecca Liu, Consultant Neurologist</a:t>
            </a:r>
            <a:endParaRPr lang="en-GB" dirty="0"/>
          </a:p>
        </p:txBody>
      </p:sp>
      <p:sp>
        <p:nvSpPr>
          <p:cNvPr id="3" name="Text Placeholder 2"/>
          <p:cNvSpPr>
            <a:spLocks noGrp="1"/>
          </p:cNvSpPr>
          <p:nvPr>
            <p:ph type="body" idx="2"/>
          </p:nvPr>
        </p:nvSpPr>
        <p:spPr>
          <a:xfrm>
            <a:off x="4572000" y="5805264"/>
            <a:ext cx="3974592" cy="914400"/>
          </a:xfrm>
        </p:spPr>
        <p:txBody>
          <a:bodyPr/>
          <a:lstStyle/>
          <a:p>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7624" y="332656"/>
            <a:ext cx="6768752" cy="4543207"/>
          </a:xfrm>
        </p:spPr>
      </p:pic>
    </p:spTree>
    <p:extLst>
      <p:ext uri="{BB962C8B-B14F-4D97-AF65-F5344CB8AC3E}">
        <p14:creationId xmlns:p14="http://schemas.microsoft.com/office/powerpoint/2010/main" val="2540482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653136"/>
            <a:ext cx="7481776" cy="457200"/>
          </a:xfrm>
        </p:spPr>
        <p:txBody>
          <a:bodyPr/>
          <a:lstStyle/>
          <a:p>
            <a:r>
              <a:rPr lang="en-GB" sz="2400" dirty="0"/>
              <a:t>by Rebecca Liu, Consultant Neurologist</a:t>
            </a:r>
            <a:endParaRPr lang="en-GB" dirty="0"/>
          </a:p>
        </p:txBody>
      </p:sp>
      <p:sp>
        <p:nvSpPr>
          <p:cNvPr id="3" name="Text Placeholder 2"/>
          <p:cNvSpPr>
            <a:spLocks noGrp="1"/>
          </p:cNvSpPr>
          <p:nvPr>
            <p:ph type="body" idx="2"/>
          </p:nvPr>
        </p:nvSpPr>
        <p:spPr>
          <a:xfrm>
            <a:off x="1403648" y="5301208"/>
            <a:ext cx="7214952" cy="1368152"/>
          </a:xfrm>
        </p:spPr>
        <p:txBody>
          <a:bodyPr>
            <a:normAutofit fontScale="77500" lnSpcReduction="20000"/>
          </a:bodyPr>
          <a:lstStyle/>
          <a:p>
            <a:pPr algn="l"/>
            <a:r>
              <a:rPr lang="en-GB" dirty="0" smtClean="0"/>
              <a:t>GTCS = Generalised Tonic </a:t>
            </a:r>
            <a:r>
              <a:rPr lang="en-GB" dirty="0" err="1" smtClean="0"/>
              <a:t>Clonic</a:t>
            </a:r>
            <a:r>
              <a:rPr lang="en-GB" dirty="0" smtClean="0"/>
              <a:t> Seizures</a:t>
            </a:r>
          </a:p>
          <a:p>
            <a:pPr algn="l"/>
            <a:r>
              <a:rPr lang="en-GB" dirty="0" smtClean="0"/>
              <a:t>In our experience, Jon had only suffered seizures for 3 years</a:t>
            </a:r>
          </a:p>
          <a:p>
            <a:pPr algn="l"/>
            <a:r>
              <a:rPr lang="en-GB" dirty="0" smtClean="0"/>
              <a:t>He was 19 years old</a:t>
            </a:r>
          </a:p>
          <a:p>
            <a:pPr algn="l"/>
            <a:r>
              <a:rPr lang="en-GB" dirty="0" smtClean="0"/>
              <a:t>He didn’t abuse alcohol, he drank but not often</a:t>
            </a:r>
          </a:p>
          <a:p>
            <a:pPr algn="l"/>
            <a:r>
              <a:rPr lang="en-GB" dirty="0" smtClean="0"/>
              <a:t>His seizures were not managed well, not because he didn’t take medication but because he wasn’t aware that he’d had a seizure so couldn’t offer an accurate record to the care team. The team was aware of this . </a:t>
            </a:r>
          </a:p>
          <a:p>
            <a:pPr algn="l"/>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3608" y="116632"/>
            <a:ext cx="6693619" cy="4320480"/>
          </a:xfrm>
        </p:spPr>
      </p:pic>
    </p:spTree>
    <p:extLst>
      <p:ext uri="{BB962C8B-B14F-4D97-AF65-F5344CB8AC3E}">
        <p14:creationId xmlns:p14="http://schemas.microsoft.com/office/powerpoint/2010/main" val="3745663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085184"/>
            <a:ext cx="7481776" cy="457200"/>
          </a:xfrm>
        </p:spPr>
        <p:txBody>
          <a:bodyPr/>
          <a:lstStyle/>
          <a:p>
            <a:r>
              <a:rPr lang="en-GB" sz="2400" dirty="0"/>
              <a:t>by Rebecca Liu, Consultant Neurologist</a:t>
            </a:r>
            <a:endParaRPr lang="en-GB" dirty="0"/>
          </a:p>
        </p:txBody>
      </p:sp>
      <p:sp>
        <p:nvSpPr>
          <p:cNvPr id="3" name="Text Placeholder 2"/>
          <p:cNvSpPr>
            <a:spLocks noGrp="1"/>
          </p:cNvSpPr>
          <p:nvPr>
            <p:ph type="body" idx="2"/>
          </p:nvPr>
        </p:nvSpPr>
        <p:spPr>
          <a:xfrm>
            <a:off x="4427984" y="5943600"/>
            <a:ext cx="3974592" cy="725760"/>
          </a:xfrm>
        </p:spPr>
        <p:txBody>
          <a:bodyPr/>
          <a:lstStyle/>
          <a:p>
            <a:pPr algn="l"/>
            <a:r>
              <a:rPr lang="en-GB" dirty="0" smtClean="0"/>
              <a:t>AED = Anti Epileptic Drugs</a:t>
            </a:r>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5" y="274638"/>
            <a:ext cx="6927974" cy="4572000"/>
          </a:xfrm>
        </p:spPr>
      </p:pic>
    </p:spTree>
    <p:extLst>
      <p:ext uri="{BB962C8B-B14F-4D97-AF65-F5344CB8AC3E}">
        <p14:creationId xmlns:p14="http://schemas.microsoft.com/office/powerpoint/2010/main" val="3206846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013176"/>
            <a:ext cx="7481776" cy="457200"/>
          </a:xfrm>
        </p:spPr>
        <p:txBody>
          <a:bodyPr/>
          <a:lstStyle/>
          <a:p>
            <a:r>
              <a:rPr lang="en-GB" sz="2800" b="1" dirty="0">
                <a:solidFill>
                  <a:srgbClr val="B13F9A"/>
                </a:solidFill>
                <a:effectLst>
                  <a:outerShdw blurRad="31750" dist="25400" dir="5400000" algn="tl" rotWithShape="0">
                    <a:srgbClr val="000000">
                      <a:alpha val="25000"/>
                    </a:srgbClr>
                  </a:outerShdw>
                </a:effectLst>
              </a:rPr>
              <a:t>by Rebecca Liu, Consultant Neurologist</a:t>
            </a:r>
            <a:endParaRPr lang="en-GB" dirty="0"/>
          </a:p>
        </p:txBody>
      </p:sp>
      <p:sp>
        <p:nvSpPr>
          <p:cNvPr id="3" name="Text Placeholder 2"/>
          <p:cNvSpPr>
            <a:spLocks noGrp="1"/>
          </p:cNvSpPr>
          <p:nvPr>
            <p:ph type="body" idx="2"/>
          </p:nvPr>
        </p:nvSpPr>
        <p:spPr>
          <a:xfrm>
            <a:off x="4499992" y="5661248"/>
            <a:ext cx="3974592" cy="914400"/>
          </a:xfrm>
        </p:spPr>
        <p:txBody>
          <a:bodyPr/>
          <a:lstStyle/>
          <a:p>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9592" y="332656"/>
            <a:ext cx="7200800" cy="4572000"/>
          </a:xfrm>
        </p:spPr>
      </p:pic>
    </p:spTree>
    <p:extLst>
      <p:ext uri="{BB962C8B-B14F-4D97-AF65-F5344CB8AC3E}">
        <p14:creationId xmlns:p14="http://schemas.microsoft.com/office/powerpoint/2010/main" val="1544469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085184"/>
            <a:ext cx="7481776" cy="457200"/>
          </a:xfrm>
        </p:spPr>
        <p:txBody>
          <a:bodyPr/>
          <a:lstStyle/>
          <a:p>
            <a:r>
              <a:rPr lang="en-GB" sz="2400" dirty="0"/>
              <a:t>by Rebecca Liu, Consultant Neurologist</a:t>
            </a:r>
            <a:endParaRPr lang="en-GB" dirty="0"/>
          </a:p>
        </p:txBody>
      </p:sp>
      <p:sp>
        <p:nvSpPr>
          <p:cNvPr id="3" name="Text Placeholder 2"/>
          <p:cNvSpPr>
            <a:spLocks noGrp="1"/>
          </p:cNvSpPr>
          <p:nvPr>
            <p:ph type="body" idx="2"/>
          </p:nvPr>
        </p:nvSpPr>
        <p:spPr>
          <a:xfrm>
            <a:off x="4355976" y="5805264"/>
            <a:ext cx="3974592" cy="914400"/>
          </a:xfrm>
        </p:spPr>
        <p:txBody>
          <a:bodyPr/>
          <a:lstStyle/>
          <a:p>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274638"/>
            <a:ext cx="7200799" cy="4572000"/>
          </a:xfrm>
        </p:spPr>
      </p:pic>
    </p:spTree>
    <p:extLst>
      <p:ext uri="{BB962C8B-B14F-4D97-AF65-F5344CB8AC3E}">
        <p14:creationId xmlns:p14="http://schemas.microsoft.com/office/powerpoint/2010/main" val="1274315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085184"/>
            <a:ext cx="7481776" cy="457200"/>
          </a:xfrm>
        </p:spPr>
        <p:txBody>
          <a:bodyPr/>
          <a:lstStyle/>
          <a:p>
            <a:r>
              <a:rPr lang="en-GB" sz="2400" dirty="0"/>
              <a:t>by Rebecca Liu, Consultant Neurologist</a:t>
            </a:r>
            <a:endParaRPr lang="en-GB" dirty="0"/>
          </a:p>
        </p:txBody>
      </p:sp>
      <p:sp>
        <p:nvSpPr>
          <p:cNvPr id="3" name="Text Placeholder 2"/>
          <p:cNvSpPr>
            <a:spLocks noGrp="1"/>
          </p:cNvSpPr>
          <p:nvPr>
            <p:ph type="body" idx="2"/>
          </p:nvPr>
        </p:nvSpPr>
        <p:spPr>
          <a:xfrm>
            <a:off x="4499992" y="5805264"/>
            <a:ext cx="3974592" cy="914400"/>
          </a:xfrm>
        </p:spPr>
        <p:txBody>
          <a:bodyPr/>
          <a:lstStyle/>
          <a:p>
            <a:endParaRPr lang="en-GB"/>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260648"/>
            <a:ext cx="7704855" cy="4572000"/>
          </a:xfrm>
        </p:spPr>
      </p:pic>
    </p:spTree>
    <p:extLst>
      <p:ext uri="{BB962C8B-B14F-4D97-AF65-F5344CB8AC3E}">
        <p14:creationId xmlns:p14="http://schemas.microsoft.com/office/powerpoint/2010/main" val="643403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013176"/>
            <a:ext cx="7481776" cy="457200"/>
          </a:xfrm>
        </p:spPr>
        <p:txBody>
          <a:bodyPr/>
          <a:lstStyle/>
          <a:p>
            <a:r>
              <a:rPr lang="en-GB" sz="2400" dirty="0"/>
              <a:t>by Rebecca Liu, Consultant Neurologist</a:t>
            </a:r>
            <a:endParaRPr lang="en-GB" dirty="0"/>
          </a:p>
        </p:txBody>
      </p:sp>
      <p:sp>
        <p:nvSpPr>
          <p:cNvPr id="3" name="Text Placeholder 2"/>
          <p:cNvSpPr>
            <a:spLocks noGrp="1"/>
          </p:cNvSpPr>
          <p:nvPr>
            <p:ph type="body" idx="2"/>
          </p:nvPr>
        </p:nvSpPr>
        <p:spPr>
          <a:xfrm>
            <a:off x="4644008" y="5733256"/>
            <a:ext cx="3974592" cy="914400"/>
          </a:xfrm>
        </p:spPr>
        <p:txBody>
          <a:bodyPr/>
          <a:lstStyle/>
          <a:p>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1600" y="274638"/>
            <a:ext cx="6725561" cy="4572000"/>
          </a:xfrm>
        </p:spPr>
      </p:pic>
    </p:spTree>
    <p:extLst>
      <p:ext uri="{BB962C8B-B14F-4D97-AF65-F5344CB8AC3E}">
        <p14:creationId xmlns:p14="http://schemas.microsoft.com/office/powerpoint/2010/main" val="626426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013176"/>
            <a:ext cx="7481776" cy="457200"/>
          </a:xfrm>
        </p:spPr>
        <p:txBody>
          <a:bodyPr/>
          <a:lstStyle/>
          <a:p>
            <a:r>
              <a:rPr lang="en-GB" sz="2400" dirty="0"/>
              <a:t>by Rebecca Liu, Consultant Neurologist</a:t>
            </a:r>
            <a:endParaRPr lang="en-GB" dirty="0"/>
          </a:p>
        </p:txBody>
      </p:sp>
      <p:sp>
        <p:nvSpPr>
          <p:cNvPr id="3" name="Text Placeholder 2"/>
          <p:cNvSpPr>
            <a:spLocks noGrp="1"/>
          </p:cNvSpPr>
          <p:nvPr>
            <p:ph type="body" idx="2"/>
          </p:nvPr>
        </p:nvSpPr>
        <p:spPr>
          <a:xfrm>
            <a:off x="4716016" y="6021288"/>
            <a:ext cx="3974592" cy="648072"/>
          </a:xfrm>
        </p:spPr>
        <p:txBody>
          <a:bodyPr/>
          <a:lstStyle/>
          <a:p>
            <a:pPr algn="l"/>
            <a:r>
              <a:rPr lang="en-GB" dirty="0" smtClean="0"/>
              <a:t>PWE = People with Epilepsy</a:t>
            </a:r>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7624" y="260648"/>
            <a:ext cx="7179851" cy="4572000"/>
          </a:xfrm>
        </p:spPr>
      </p:pic>
    </p:spTree>
    <p:extLst>
      <p:ext uri="{BB962C8B-B14F-4D97-AF65-F5344CB8AC3E}">
        <p14:creationId xmlns:p14="http://schemas.microsoft.com/office/powerpoint/2010/main" val="2355021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descr="C:\Users\wshaw\Pictures\slide show\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753" y="1641434"/>
            <a:ext cx="1304451" cy="19165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wshaw\Pictures\slide show\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34786"/>
            <a:ext cx="1503191" cy="20232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shaw\Pictures\slide show\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82" y="23372"/>
            <a:ext cx="1783518" cy="2679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shaw\Pictures\slide show\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5478" y="27547"/>
            <a:ext cx="1436558" cy="193004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wshaw\Pictures\slide show\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1702" y="3745530"/>
            <a:ext cx="1372306" cy="21368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wshaw\Pictures\slide show\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9002" y="0"/>
            <a:ext cx="1248997" cy="193132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wshaw\Pictures\slide show\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9075" y="5424480"/>
            <a:ext cx="1275253" cy="14722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wshaw\Pictures\slide show\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02402" y="1866332"/>
            <a:ext cx="1519397" cy="21995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wshaw\Pictures\slide show\1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8318" y="2743086"/>
            <a:ext cx="1638445" cy="218459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wshaw\Pictures\slide show\1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34443" y="13753"/>
            <a:ext cx="1475896" cy="180366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wshaw\Pictures\slide show\1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90942" y="5385346"/>
            <a:ext cx="1500540" cy="142170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wshaw\Pictures\slide show\14.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97531" y="5490752"/>
            <a:ext cx="1862221" cy="1394942"/>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wshaw\Pictures\slide show\15.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34443" y="3673257"/>
            <a:ext cx="1549397" cy="181749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wshaw\Pictures\slide show\1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28743" y="5450429"/>
            <a:ext cx="1420332" cy="142033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wshaw\Pictures\slide show\20.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49075" y="3872071"/>
            <a:ext cx="1463443" cy="151327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wshaw\Pictures\slide show\22.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254775" y="27547"/>
            <a:ext cx="1345886" cy="1776073"/>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wshaw\Pictures\slide show\23.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72793" y="13752"/>
            <a:ext cx="1602685" cy="187052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wshaw\Pictures\slide show\24.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11609" y="3611986"/>
            <a:ext cx="1460093" cy="1878766"/>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wshaw\Pictures\slide show\25.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444208" y="1846226"/>
            <a:ext cx="1491867" cy="19891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wshaw\Pictures\slide show\7.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720526" y="3915270"/>
            <a:ext cx="1466751" cy="174847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wshaw\Pictures\slide show\6.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441985" y="5422097"/>
            <a:ext cx="1331208" cy="146692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p:cNvPicPr>
            <a:picLocks noChangeAspect="1" noChangeArrowheads="1"/>
          </p:cNvPicPr>
          <p:nvPr/>
        </p:nvPicPr>
        <p:blipFill>
          <a:blip r:embed="rId24">
            <a:extLst>
              <a:ext uri="{28A0092B-C50C-407E-A947-70E740481C1C}">
                <a14:useLocalDpi xmlns:a14="http://schemas.microsoft.com/office/drawing/2010/main" val="0"/>
              </a:ext>
            </a:extLst>
          </a:blip>
          <a:stretch>
            <a:fillRect/>
          </a:stretch>
        </p:blipFill>
        <p:spPr bwMode="auto">
          <a:xfrm>
            <a:off x="3038801" y="1988086"/>
            <a:ext cx="3610316" cy="209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2000"/>
                                        <p:tgtEl>
                                          <p:spTgt spid="1034"/>
                                        </p:tgtEl>
                                      </p:cBhvr>
                                    </p:animEffect>
                                    <p:anim calcmode="lin" valueType="num">
                                      <p:cBhvr>
                                        <p:cTn id="8" dur="2000" fill="hold"/>
                                        <p:tgtEl>
                                          <p:spTgt spid="1034"/>
                                        </p:tgtEl>
                                        <p:attrNameLst>
                                          <p:attrName>ppt_x</p:attrName>
                                        </p:attrNameLst>
                                      </p:cBhvr>
                                      <p:tavLst>
                                        <p:tav tm="0">
                                          <p:val>
                                            <p:strVal val="#ppt_x"/>
                                          </p:val>
                                        </p:tav>
                                        <p:tav tm="100000">
                                          <p:val>
                                            <p:strVal val="#ppt_x"/>
                                          </p:val>
                                        </p:tav>
                                      </p:tavLst>
                                    </p:anim>
                                    <p:anim calcmode="lin" valueType="num">
                                      <p:cBhvr>
                                        <p:cTn id="9" dur="2000" fill="hold"/>
                                        <p:tgtEl>
                                          <p:spTgt spid="103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1042"/>
                                        </p:tgtEl>
                                        <p:attrNameLst>
                                          <p:attrName>style.visibility</p:attrName>
                                        </p:attrNameLst>
                                      </p:cBhvr>
                                      <p:to>
                                        <p:strVal val="visible"/>
                                      </p:to>
                                    </p:set>
                                    <p:animEffect transition="in" filter="fade">
                                      <p:cBhvr>
                                        <p:cTn id="13" dur="2000"/>
                                        <p:tgtEl>
                                          <p:spTgt spid="1042"/>
                                        </p:tgtEl>
                                      </p:cBhvr>
                                    </p:animEffect>
                                    <p:anim calcmode="lin" valueType="num">
                                      <p:cBhvr>
                                        <p:cTn id="14" dur="2000" fill="hold"/>
                                        <p:tgtEl>
                                          <p:spTgt spid="1042"/>
                                        </p:tgtEl>
                                        <p:attrNameLst>
                                          <p:attrName>ppt_x</p:attrName>
                                        </p:attrNameLst>
                                      </p:cBhvr>
                                      <p:tavLst>
                                        <p:tav tm="0">
                                          <p:val>
                                            <p:strVal val="#ppt_x"/>
                                          </p:val>
                                        </p:tav>
                                        <p:tav tm="100000">
                                          <p:val>
                                            <p:strVal val="#ppt_x"/>
                                          </p:val>
                                        </p:tav>
                                      </p:tavLst>
                                    </p:anim>
                                    <p:anim calcmode="lin" valueType="num">
                                      <p:cBhvr>
                                        <p:cTn id="15" dur="2000" fill="hold"/>
                                        <p:tgtEl>
                                          <p:spTgt spid="1042"/>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2000"/>
                                        <p:tgtEl>
                                          <p:spTgt spid="1029"/>
                                        </p:tgtEl>
                                      </p:cBhvr>
                                    </p:animEffect>
                                    <p:anim calcmode="lin" valueType="num">
                                      <p:cBhvr>
                                        <p:cTn id="20" dur="2000" fill="hold"/>
                                        <p:tgtEl>
                                          <p:spTgt spid="1029"/>
                                        </p:tgtEl>
                                        <p:attrNameLst>
                                          <p:attrName>ppt_x</p:attrName>
                                        </p:attrNameLst>
                                      </p:cBhvr>
                                      <p:tavLst>
                                        <p:tav tm="0">
                                          <p:val>
                                            <p:strVal val="#ppt_x"/>
                                          </p:val>
                                        </p:tav>
                                        <p:tav tm="100000">
                                          <p:val>
                                            <p:strVal val="#ppt_x"/>
                                          </p:val>
                                        </p:tav>
                                      </p:tavLst>
                                    </p:anim>
                                    <p:anim calcmode="lin" valueType="num">
                                      <p:cBhvr>
                                        <p:cTn id="21" dur="2000" fill="hold"/>
                                        <p:tgtEl>
                                          <p:spTgt spid="1029"/>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0"/>
                                  </p:stCondLst>
                                  <p:childTnLst>
                                    <p:set>
                                      <p:cBhvr>
                                        <p:cTn id="24" dur="1" fill="hold">
                                          <p:stCondLst>
                                            <p:cond delay="0"/>
                                          </p:stCondLst>
                                        </p:cTn>
                                        <p:tgtEl>
                                          <p:spTgt spid="1031"/>
                                        </p:tgtEl>
                                        <p:attrNameLst>
                                          <p:attrName>style.visibility</p:attrName>
                                        </p:attrNameLst>
                                      </p:cBhvr>
                                      <p:to>
                                        <p:strVal val="visible"/>
                                      </p:to>
                                    </p:set>
                                    <p:animEffect transition="in" filter="fade">
                                      <p:cBhvr>
                                        <p:cTn id="25" dur="2000"/>
                                        <p:tgtEl>
                                          <p:spTgt spid="1031"/>
                                        </p:tgtEl>
                                      </p:cBhvr>
                                    </p:animEffect>
                                    <p:anim calcmode="lin" valueType="num">
                                      <p:cBhvr>
                                        <p:cTn id="26" dur="2000" fill="hold"/>
                                        <p:tgtEl>
                                          <p:spTgt spid="1031"/>
                                        </p:tgtEl>
                                        <p:attrNameLst>
                                          <p:attrName>ppt_x</p:attrName>
                                        </p:attrNameLst>
                                      </p:cBhvr>
                                      <p:tavLst>
                                        <p:tav tm="0">
                                          <p:val>
                                            <p:strVal val="#ppt_x"/>
                                          </p:val>
                                        </p:tav>
                                        <p:tav tm="100000">
                                          <p:val>
                                            <p:strVal val="#ppt_x"/>
                                          </p:val>
                                        </p:tav>
                                      </p:tavLst>
                                    </p:anim>
                                    <p:anim calcmode="lin" valueType="num">
                                      <p:cBhvr>
                                        <p:cTn id="27" dur="2000" fill="hold"/>
                                        <p:tgtEl>
                                          <p:spTgt spid="1031"/>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0"/>
                                  </p:stCondLst>
                                  <p:childTnLst>
                                    <p:set>
                                      <p:cBhvr>
                                        <p:cTn id="30" dur="1" fill="hold">
                                          <p:stCondLst>
                                            <p:cond delay="0"/>
                                          </p:stCondLst>
                                        </p:cTn>
                                        <p:tgtEl>
                                          <p:spTgt spid="1038"/>
                                        </p:tgtEl>
                                        <p:attrNameLst>
                                          <p:attrName>style.visibility</p:attrName>
                                        </p:attrNameLst>
                                      </p:cBhvr>
                                      <p:to>
                                        <p:strVal val="visible"/>
                                      </p:to>
                                    </p:set>
                                    <p:animEffect transition="in" filter="fade">
                                      <p:cBhvr>
                                        <p:cTn id="31" dur="2000"/>
                                        <p:tgtEl>
                                          <p:spTgt spid="1038"/>
                                        </p:tgtEl>
                                      </p:cBhvr>
                                    </p:animEffect>
                                    <p:anim calcmode="lin" valueType="num">
                                      <p:cBhvr>
                                        <p:cTn id="32" dur="2000" fill="hold"/>
                                        <p:tgtEl>
                                          <p:spTgt spid="1038"/>
                                        </p:tgtEl>
                                        <p:attrNameLst>
                                          <p:attrName>ppt_x</p:attrName>
                                        </p:attrNameLst>
                                      </p:cBhvr>
                                      <p:tavLst>
                                        <p:tav tm="0">
                                          <p:val>
                                            <p:strVal val="#ppt_x"/>
                                          </p:val>
                                        </p:tav>
                                        <p:tav tm="100000">
                                          <p:val>
                                            <p:strVal val="#ppt_x"/>
                                          </p:val>
                                        </p:tav>
                                      </p:tavLst>
                                    </p:anim>
                                    <p:anim calcmode="lin" valueType="num">
                                      <p:cBhvr>
                                        <p:cTn id="33" dur="2000" fill="hold"/>
                                        <p:tgtEl>
                                          <p:spTgt spid="1038"/>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nodeType="afterEffect">
                                  <p:stCondLst>
                                    <p:cond delay="0"/>
                                  </p:stCondLst>
                                  <p:childTnLst>
                                    <p:set>
                                      <p:cBhvr>
                                        <p:cTn id="36" dur="1" fill="hold">
                                          <p:stCondLst>
                                            <p:cond delay="0"/>
                                          </p:stCondLst>
                                        </p:cTn>
                                        <p:tgtEl>
                                          <p:spTgt spid="1040"/>
                                        </p:tgtEl>
                                        <p:attrNameLst>
                                          <p:attrName>style.visibility</p:attrName>
                                        </p:attrNameLst>
                                      </p:cBhvr>
                                      <p:to>
                                        <p:strVal val="visible"/>
                                      </p:to>
                                    </p:set>
                                    <p:animEffect transition="in" filter="fade">
                                      <p:cBhvr>
                                        <p:cTn id="37" dur="2000"/>
                                        <p:tgtEl>
                                          <p:spTgt spid="1040"/>
                                        </p:tgtEl>
                                      </p:cBhvr>
                                    </p:animEffect>
                                    <p:anim calcmode="lin" valueType="num">
                                      <p:cBhvr>
                                        <p:cTn id="38" dur="2000" fill="hold"/>
                                        <p:tgtEl>
                                          <p:spTgt spid="1040"/>
                                        </p:tgtEl>
                                        <p:attrNameLst>
                                          <p:attrName>ppt_x</p:attrName>
                                        </p:attrNameLst>
                                      </p:cBhvr>
                                      <p:tavLst>
                                        <p:tav tm="0">
                                          <p:val>
                                            <p:strVal val="#ppt_x"/>
                                          </p:val>
                                        </p:tav>
                                        <p:tav tm="100000">
                                          <p:val>
                                            <p:strVal val="#ppt_x"/>
                                          </p:val>
                                        </p:tav>
                                      </p:tavLst>
                                    </p:anim>
                                    <p:anim calcmode="lin" valueType="num">
                                      <p:cBhvr>
                                        <p:cTn id="39" dur="2000" fill="hold"/>
                                        <p:tgtEl>
                                          <p:spTgt spid="1040"/>
                                        </p:tgtEl>
                                        <p:attrNameLst>
                                          <p:attrName>ppt_y</p:attrName>
                                        </p:attrNameLst>
                                      </p:cBhvr>
                                      <p:tavLst>
                                        <p:tav tm="0">
                                          <p:val>
                                            <p:strVal val="#ppt_y+.1"/>
                                          </p:val>
                                        </p:tav>
                                        <p:tav tm="100000">
                                          <p:val>
                                            <p:strVal val="#ppt_y"/>
                                          </p:val>
                                        </p:tav>
                                      </p:tavLst>
                                    </p:anim>
                                  </p:childTnLst>
                                </p:cTn>
                              </p:par>
                            </p:childTnLst>
                          </p:cTn>
                        </p:par>
                        <p:par>
                          <p:cTn id="40" fill="hold">
                            <p:stCondLst>
                              <p:cond delay="12000"/>
                            </p:stCondLst>
                            <p:childTnLst>
                              <p:par>
                                <p:cTn id="41" presetID="42" presetClass="entr" presetSubtype="0" fill="hold" nodeType="afterEffect">
                                  <p:stCondLst>
                                    <p:cond delay="0"/>
                                  </p:stCondLst>
                                  <p:childTnLst>
                                    <p:set>
                                      <p:cBhvr>
                                        <p:cTn id="42" dur="1" fill="hold">
                                          <p:stCondLst>
                                            <p:cond delay="0"/>
                                          </p:stCondLst>
                                        </p:cTn>
                                        <p:tgtEl>
                                          <p:spTgt spid="1033"/>
                                        </p:tgtEl>
                                        <p:attrNameLst>
                                          <p:attrName>style.visibility</p:attrName>
                                        </p:attrNameLst>
                                      </p:cBhvr>
                                      <p:to>
                                        <p:strVal val="visible"/>
                                      </p:to>
                                    </p:set>
                                    <p:animEffect transition="in" filter="fade">
                                      <p:cBhvr>
                                        <p:cTn id="43" dur="2000"/>
                                        <p:tgtEl>
                                          <p:spTgt spid="1033"/>
                                        </p:tgtEl>
                                      </p:cBhvr>
                                    </p:animEffect>
                                    <p:anim calcmode="lin" valueType="num">
                                      <p:cBhvr>
                                        <p:cTn id="44" dur="2000" fill="hold"/>
                                        <p:tgtEl>
                                          <p:spTgt spid="1033"/>
                                        </p:tgtEl>
                                        <p:attrNameLst>
                                          <p:attrName>ppt_x</p:attrName>
                                        </p:attrNameLst>
                                      </p:cBhvr>
                                      <p:tavLst>
                                        <p:tav tm="0">
                                          <p:val>
                                            <p:strVal val="#ppt_x"/>
                                          </p:val>
                                        </p:tav>
                                        <p:tav tm="100000">
                                          <p:val>
                                            <p:strVal val="#ppt_x"/>
                                          </p:val>
                                        </p:tav>
                                      </p:tavLst>
                                    </p:anim>
                                    <p:anim calcmode="lin" valueType="num">
                                      <p:cBhvr>
                                        <p:cTn id="45" dur="2000" fill="hold"/>
                                        <p:tgtEl>
                                          <p:spTgt spid="1033"/>
                                        </p:tgtEl>
                                        <p:attrNameLst>
                                          <p:attrName>ppt_y</p:attrName>
                                        </p:attrNameLst>
                                      </p:cBhvr>
                                      <p:tavLst>
                                        <p:tav tm="0">
                                          <p:val>
                                            <p:strVal val="#ppt_y+.1"/>
                                          </p:val>
                                        </p:tav>
                                        <p:tav tm="100000">
                                          <p:val>
                                            <p:strVal val="#ppt_y"/>
                                          </p:val>
                                        </p:tav>
                                      </p:tavLst>
                                    </p:anim>
                                  </p:childTnLst>
                                </p:cTn>
                              </p:par>
                            </p:childTnLst>
                          </p:cTn>
                        </p:par>
                        <p:par>
                          <p:cTn id="46" fill="hold">
                            <p:stCondLst>
                              <p:cond delay="14000"/>
                            </p:stCondLst>
                            <p:childTnLst>
                              <p:par>
                                <p:cTn id="47" presetID="42" presetClass="entr" presetSubtype="0" fill="hold" nodeType="afterEffect">
                                  <p:stCondLst>
                                    <p:cond delay="0"/>
                                  </p:stCondLst>
                                  <p:childTnLst>
                                    <p:set>
                                      <p:cBhvr>
                                        <p:cTn id="48" dur="1" fill="hold">
                                          <p:stCondLst>
                                            <p:cond delay="0"/>
                                          </p:stCondLst>
                                        </p:cTn>
                                        <p:tgtEl>
                                          <p:spTgt spid="1037"/>
                                        </p:tgtEl>
                                        <p:attrNameLst>
                                          <p:attrName>style.visibility</p:attrName>
                                        </p:attrNameLst>
                                      </p:cBhvr>
                                      <p:to>
                                        <p:strVal val="visible"/>
                                      </p:to>
                                    </p:set>
                                    <p:animEffect transition="in" filter="fade">
                                      <p:cBhvr>
                                        <p:cTn id="49" dur="2000"/>
                                        <p:tgtEl>
                                          <p:spTgt spid="1037"/>
                                        </p:tgtEl>
                                      </p:cBhvr>
                                    </p:animEffect>
                                    <p:anim calcmode="lin" valueType="num">
                                      <p:cBhvr>
                                        <p:cTn id="50" dur="2000" fill="hold"/>
                                        <p:tgtEl>
                                          <p:spTgt spid="1037"/>
                                        </p:tgtEl>
                                        <p:attrNameLst>
                                          <p:attrName>ppt_x</p:attrName>
                                        </p:attrNameLst>
                                      </p:cBhvr>
                                      <p:tavLst>
                                        <p:tav tm="0">
                                          <p:val>
                                            <p:strVal val="#ppt_x"/>
                                          </p:val>
                                        </p:tav>
                                        <p:tav tm="100000">
                                          <p:val>
                                            <p:strVal val="#ppt_x"/>
                                          </p:val>
                                        </p:tav>
                                      </p:tavLst>
                                    </p:anim>
                                    <p:anim calcmode="lin" valueType="num">
                                      <p:cBhvr>
                                        <p:cTn id="51" dur="2000" fill="hold"/>
                                        <p:tgtEl>
                                          <p:spTgt spid="1037"/>
                                        </p:tgtEl>
                                        <p:attrNameLst>
                                          <p:attrName>ppt_y</p:attrName>
                                        </p:attrNameLst>
                                      </p:cBhvr>
                                      <p:tavLst>
                                        <p:tav tm="0">
                                          <p:val>
                                            <p:strVal val="#ppt_y+.1"/>
                                          </p:val>
                                        </p:tav>
                                        <p:tav tm="100000">
                                          <p:val>
                                            <p:strVal val="#ppt_y"/>
                                          </p:val>
                                        </p:tav>
                                      </p:tavLst>
                                    </p:anim>
                                  </p:childTnLst>
                                </p:cTn>
                              </p:par>
                            </p:childTnLst>
                          </p:cTn>
                        </p:par>
                        <p:par>
                          <p:cTn id="52" fill="hold">
                            <p:stCondLst>
                              <p:cond delay="16000"/>
                            </p:stCondLst>
                            <p:childTnLst>
                              <p:par>
                                <p:cTn id="53" presetID="42" presetClass="entr" presetSubtype="0" fill="hold" nodeType="after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fade">
                                      <p:cBhvr>
                                        <p:cTn id="55" dur="2000"/>
                                        <p:tgtEl>
                                          <p:spTgt spid="1026"/>
                                        </p:tgtEl>
                                      </p:cBhvr>
                                    </p:animEffect>
                                    <p:anim calcmode="lin" valueType="num">
                                      <p:cBhvr>
                                        <p:cTn id="56" dur="2000" fill="hold"/>
                                        <p:tgtEl>
                                          <p:spTgt spid="1026"/>
                                        </p:tgtEl>
                                        <p:attrNameLst>
                                          <p:attrName>ppt_x</p:attrName>
                                        </p:attrNameLst>
                                      </p:cBhvr>
                                      <p:tavLst>
                                        <p:tav tm="0">
                                          <p:val>
                                            <p:strVal val="#ppt_x"/>
                                          </p:val>
                                        </p:tav>
                                        <p:tav tm="100000">
                                          <p:val>
                                            <p:strVal val="#ppt_x"/>
                                          </p:val>
                                        </p:tav>
                                      </p:tavLst>
                                    </p:anim>
                                    <p:anim calcmode="lin" valueType="num">
                                      <p:cBhvr>
                                        <p:cTn id="57" dur="2000" fill="hold"/>
                                        <p:tgtEl>
                                          <p:spTgt spid="1026"/>
                                        </p:tgtEl>
                                        <p:attrNameLst>
                                          <p:attrName>ppt_y</p:attrName>
                                        </p:attrNameLst>
                                      </p:cBhvr>
                                      <p:tavLst>
                                        <p:tav tm="0">
                                          <p:val>
                                            <p:strVal val="#ppt_y+.1"/>
                                          </p:val>
                                        </p:tav>
                                        <p:tav tm="100000">
                                          <p:val>
                                            <p:strVal val="#ppt_y"/>
                                          </p:val>
                                        </p:tav>
                                      </p:tavLst>
                                    </p:anim>
                                  </p:childTnLst>
                                </p:cTn>
                              </p:par>
                            </p:childTnLst>
                          </p:cTn>
                        </p:par>
                        <p:par>
                          <p:cTn id="58" fill="hold">
                            <p:stCondLst>
                              <p:cond delay="18000"/>
                            </p:stCondLst>
                            <p:childTnLst>
                              <p:par>
                                <p:cTn id="59" presetID="42" presetClass="entr" presetSubtype="0" fill="hold" nodeType="afterEffect">
                                  <p:stCondLst>
                                    <p:cond delay="0"/>
                                  </p:stCondLst>
                                  <p:childTnLst>
                                    <p:set>
                                      <p:cBhvr>
                                        <p:cTn id="60" dur="1" fill="hold">
                                          <p:stCondLst>
                                            <p:cond delay="0"/>
                                          </p:stCondLst>
                                        </p:cTn>
                                        <p:tgtEl>
                                          <p:spTgt spid="1039"/>
                                        </p:tgtEl>
                                        <p:attrNameLst>
                                          <p:attrName>style.visibility</p:attrName>
                                        </p:attrNameLst>
                                      </p:cBhvr>
                                      <p:to>
                                        <p:strVal val="visible"/>
                                      </p:to>
                                    </p:set>
                                    <p:animEffect transition="in" filter="fade">
                                      <p:cBhvr>
                                        <p:cTn id="61" dur="2000"/>
                                        <p:tgtEl>
                                          <p:spTgt spid="1039"/>
                                        </p:tgtEl>
                                      </p:cBhvr>
                                    </p:animEffect>
                                    <p:anim calcmode="lin" valueType="num">
                                      <p:cBhvr>
                                        <p:cTn id="62" dur="2000" fill="hold"/>
                                        <p:tgtEl>
                                          <p:spTgt spid="1039"/>
                                        </p:tgtEl>
                                        <p:attrNameLst>
                                          <p:attrName>ppt_x</p:attrName>
                                        </p:attrNameLst>
                                      </p:cBhvr>
                                      <p:tavLst>
                                        <p:tav tm="0">
                                          <p:val>
                                            <p:strVal val="#ppt_x"/>
                                          </p:val>
                                        </p:tav>
                                        <p:tav tm="100000">
                                          <p:val>
                                            <p:strVal val="#ppt_x"/>
                                          </p:val>
                                        </p:tav>
                                      </p:tavLst>
                                    </p:anim>
                                    <p:anim calcmode="lin" valueType="num">
                                      <p:cBhvr>
                                        <p:cTn id="63" dur="2000" fill="hold"/>
                                        <p:tgtEl>
                                          <p:spTgt spid="1039"/>
                                        </p:tgtEl>
                                        <p:attrNameLst>
                                          <p:attrName>ppt_y</p:attrName>
                                        </p:attrNameLst>
                                      </p:cBhvr>
                                      <p:tavLst>
                                        <p:tav tm="0">
                                          <p:val>
                                            <p:strVal val="#ppt_y+.1"/>
                                          </p:val>
                                        </p:tav>
                                        <p:tav tm="100000">
                                          <p:val>
                                            <p:strVal val="#ppt_y"/>
                                          </p:val>
                                        </p:tav>
                                      </p:tavLst>
                                    </p:anim>
                                  </p:childTnLst>
                                </p:cTn>
                              </p:par>
                            </p:childTnLst>
                          </p:cTn>
                        </p:par>
                        <p:par>
                          <p:cTn id="64" fill="hold">
                            <p:stCondLst>
                              <p:cond delay="20000"/>
                            </p:stCondLst>
                            <p:childTnLst>
                              <p:par>
                                <p:cTn id="65" presetID="42" presetClass="entr" presetSubtype="0" fill="hold" nodeType="afterEffect">
                                  <p:stCondLst>
                                    <p:cond delay="0"/>
                                  </p:stCondLst>
                                  <p:childTnLst>
                                    <p:set>
                                      <p:cBhvr>
                                        <p:cTn id="66" dur="1" fill="hold">
                                          <p:stCondLst>
                                            <p:cond delay="0"/>
                                          </p:stCondLst>
                                        </p:cTn>
                                        <p:tgtEl>
                                          <p:spTgt spid="1032"/>
                                        </p:tgtEl>
                                        <p:attrNameLst>
                                          <p:attrName>style.visibility</p:attrName>
                                        </p:attrNameLst>
                                      </p:cBhvr>
                                      <p:to>
                                        <p:strVal val="visible"/>
                                      </p:to>
                                    </p:set>
                                    <p:animEffect transition="in" filter="fade">
                                      <p:cBhvr>
                                        <p:cTn id="67" dur="2000"/>
                                        <p:tgtEl>
                                          <p:spTgt spid="1032"/>
                                        </p:tgtEl>
                                      </p:cBhvr>
                                    </p:animEffect>
                                    <p:anim calcmode="lin" valueType="num">
                                      <p:cBhvr>
                                        <p:cTn id="68" dur="2000" fill="hold"/>
                                        <p:tgtEl>
                                          <p:spTgt spid="1032"/>
                                        </p:tgtEl>
                                        <p:attrNameLst>
                                          <p:attrName>ppt_x</p:attrName>
                                        </p:attrNameLst>
                                      </p:cBhvr>
                                      <p:tavLst>
                                        <p:tav tm="0">
                                          <p:val>
                                            <p:strVal val="#ppt_x"/>
                                          </p:val>
                                        </p:tav>
                                        <p:tav tm="100000">
                                          <p:val>
                                            <p:strVal val="#ppt_x"/>
                                          </p:val>
                                        </p:tav>
                                      </p:tavLst>
                                    </p:anim>
                                    <p:anim calcmode="lin" valueType="num">
                                      <p:cBhvr>
                                        <p:cTn id="69" dur="2000" fill="hold"/>
                                        <p:tgtEl>
                                          <p:spTgt spid="1032"/>
                                        </p:tgtEl>
                                        <p:attrNameLst>
                                          <p:attrName>ppt_y</p:attrName>
                                        </p:attrNameLst>
                                      </p:cBhvr>
                                      <p:tavLst>
                                        <p:tav tm="0">
                                          <p:val>
                                            <p:strVal val="#ppt_y+.1"/>
                                          </p:val>
                                        </p:tav>
                                        <p:tav tm="100000">
                                          <p:val>
                                            <p:strVal val="#ppt_y"/>
                                          </p:val>
                                        </p:tav>
                                      </p:tavLst>
                                    </p:anim>
                                  </p:childTnLst>
                                </p:cTn>
                              </p:par>
                            </p:childTnLst>
                          </p:cTn>
                        </p:par>
                        <p:par>
                          <p:cTn id="70" fill="hold">
                            <p:stCondLst>
                              <p:cond delay="22000"/>
                            </p:stCondLst>
                            <p:childTnLst>
                              <p:par>
                                <p:cTn id="71" presetID="42" presetClass="entr" presetSubtype="0" fill="hold" nodeType="afterEffect">
                                  <p:stCondLst>
                                    <p:cond delay="0"/>
                                  </p:stCondLst>
                                  <p:childTnLst>
                                    <p:set>
                                      <p:cBhvr>
                                        <p:cTn id="72" dur="1" fill="hold">
                                          <p:stCondLst>
                                            <p:cond delay="0"/>
                                          </p:stCondLst>
                                        </p:cTn>
                                        <p:tgtEl>
                                          <p:spTgt spid="1046"/>
                                        </p:tgtEl>
                                        <p:attrNameLst>
                                          <p:attrName>style.visibility</p:attrName>
                                        </p:attrNameLst>
                                      </p:cBhvr>
                                      <p:to>
                                        <p:strVal val="visible"/>
                                      </p:to>
                                    </p:set>
                                    <p:animEffect transition="in" filter="fade">
                                      <p:cBhvr>
                                        <p:cTn id="73" dur="2000"/>
                                        <p:tgtEl>
                                          <p:spTgt spid="1046"/>
                                        </p:tgtEl>
                                      </p:cBhvr>
                                    </p:animEffect>
                                    <p:anim calcmode="lin" valueType="num">
                                      <p:cBhvr>
                                        <p:cTn id="74" dur="2000" fill="hold"/>
                                        <p:tgtEl>
                                          <p:spTgt spid="1046"/>
                                        </p:tgtEl>
                                        <p:attrNameLst>
                                          <p:attrName>ppt_x</p:attrName>
                                        </p:attrNameLst>
                                      </p:cBhvr>
                                      <p:tavLst>
                                        <p:tav tm="0">
                                          <p:val>
                                            <p:strVal val="#ppt_x"/>
                                          </p:val>
                                        </p:tav>
                                        <p:tav tm="100000">
                                          <p:val>
                                            <p:strVal val="#ppt_x"/>
                                          </p:val>
                                        </p:tav>
                                      </p:tavLst>
                                    </p:anim>
                                    <p:anim calcmode="lin" valueType="num">
                                      <p:cBhvr>
                                        <p:cTn id="75" dur="2000" fill="hold"/>
                                        <p:tgtEl>
                                          <p:spTgt spid="1046"/>
                                        </p:tgtEl>
                                        <p:attrNameLst>
                                          <p:attrName>ppt_y</p:attrName>
                                        </p:attrNameLst>
                                      </p:cBhvr>
                                      <p:tavLst>
                                        <p:tav tm="0">
                                          <p:val>
                                            <p:strVal val="#ppt_y+.1"/>
                                          </p:val>
                                        </p:tav>
                                        <p:tav tm="100000">
                                          <p:val>
                                            <p:strVal val="#ppt_y"/>
                                          </p:val>
                                        </p:tav>
                                      </p:tavLst>
                                    </p:anim>
                                  </p:childTnLst>
                                </p:cTn>
                              </p:par>
                            </p:childTnLst>
                          </p:cTn>
                        </p:par>
                        <p:par>
                          <p:cTn id="76" fill="hold">
                            <p:stCondLst>
                              <p:cond delay="24000"/>
                            </p:stCondLst>
                            <p:childTnLst>
                              <p:par>
                                <p:cTn id="77" presetID="42" presetClass="entr" presetSubtype="0" fill="hold" nodeType="afterEffect">
                                  <p:stCondLst>
                                    <p:cond delay="0"/>
                                  </p:stCondLst>
                                  <p:childTnLst>
                                    <p:set>
                                      <p:cBhvr>
                                        <p:cTn id="78" dur="1" fill="hold">
                                          <p:stCondLst>
                                            <p:cond delay="0"/>
                                          </p:stCondLst>
                                        </p:cTn>
                                        <p:tgtEl>
                                          <p:spTgt spid="1041"/>
                                        </p:tgtEl>
                                        <p:attrNameLst>
                                          <p:attrName>style.visibility</p:attrName>
                                        </p:attrNameLst>
                                      </p:cBhvr>
                                      <p:to>
                                        <p:strVal val="visible"/>
                                      </p:to>
                                    </p:set>
                                    <p:animEffect transition="in" filter="fade">
                                      <p:cBhvr>
                                        <p:cTn id="79" dur="2000"/>
                                        <p:tgtEl>
                                          <p:spTgt spid="1041"/>
                                        </p:tgtEl>
                                      </p:cBhvr>
                                    </p:animEffect>
                                    <p:anim calcmode="lin" valueType="num">
                                      <p:cBhvr>
                                        <p:cTn id="80" dur="2000" fill="hold"/>
                                        <p:tgtEl>
                                          <p:spTgt spid="1041"/>
                                        </p:tgtEl>
                                        <p:attrNameLst>
                                          <p:attrName>ppt_x</p:attrName>
                                        </p:attrNameLst>
                                      </p:cBhvr>
                                      <p:tavLst>
                                        <p:tav tm="0">
                                          <p:val>
                                            <p:strVal val="#ppt_x"/>
                                          </p:val>
                                        </p:tav>
                                        <p:tav tm="100000">
                                          <p:val>
                                            <p:strVal val="#ppt_x"/>
                                          </p:val>
                                        </p:tav>
                                      </p:tavLst>
                                    </p:anim>
                                    <p:anim calcmode="lin" valueType="num">
                                      <p:cBhvr>
                                        <p:cTn id="81" dur="2000" fill="hold"/>
                                        <p:tgtEl>
                                          <p:spTgt spid="1041"/>
                                        </p:tgtEl>
                                        <p:attrNameLst>
                                          <p:attrName>ppt_y</p:attrName>
                                        </p:attrNameLst>
                                      </p:cBhvr>
                                      <p:tavLst>
                                        <p:tav tm="0">
                                          <p:val>
                                            <p:strVal val="#ppt_y+.1"/>
                                          </p:val>
                                        </p:tav>
                                        <p:tav tm="100000">
                                          <p:val>
                                            <p:strVal val="#ppt_y"/>
                                          </p:val>
                                        </p:tav>
                                      </p:tavLst>
                                    </p:anim>
                                  </p:childTnLst>
                                </p:cTn>
                              </p:par>
                            </p:childTnLst>
                          </p:cTn>
                        </p:par>
                        <p:par>
                          <p:cTn id="82" fill="hold">
                            <p:stCondLst>
                              <p:cond delay="26000"/>
                            </p:stCondLst>
                            <p:childTnLst>
                              <p:par>
                                <p:cTn id="83" presetID="42" presetClass="entr" presetSubtype="0" fill="hold" nodeType="afterEffect">
                                  <p:stCondLst>
                                    <p:cond delay="0"/>
                                  </p:stCondLst>
                                  <p:childTnLst>
                                    <p:set>
                                      <p:cBhvr>
                                        <p:cTn id="84" dur="1" fill="hold">
                                          <p:stCondLst>
                                            <p:cond delay="0"/>
                                          </p:stCondLst>
                                        </p:cTn>
                                        <p:tgtEl>
                                          <p:spTgt spid="1036"/>
                                        </p:tgtEl>
                                        <p:attrNameLst>
                                          <p:attrName>style.visibility</p:attrName>
                                        </p:attrNameLst>
                                      </p:cBhvr>
                                      <p:to>
                                        <p:strVal val="visible"/>
                                      </p:to>
                                    </p:set>
                                    <p:animEffect transition="in" filter="fade">
                                      <p:cBhvr>
                                        <p:cTn id="85" dur="2000"/>
                                        <p:tgtEl>
                                          <p:spTgt spid="1036"/>
                                        </p:tgtEl>
                                      </p:cBhvr>
                                    </p:animEffect>
                                    <p:anim calcmode="lin" valueType="num">
                                      <p:cBhvr>
                                        <p:cTn id="86" dur="2000" fill="hold"/>
                                        <p:tgtEl>
                                          <p:spTgt spid="1036"/>
                                        </p:tgtEl>
                                        <p:attrNameLst>
                                          <p:attrName>ppt_x</p:attrName>
                                        </p:attrNameLst>
                                      </p:cBhvr>
                                      <p:tavLst>
                                        <p:tav tm="0">
                                          <p:val>
                                            <p:strVal val="#ppt_x"/>
                                          </p:val>
                                        </p:tav>
                                        <p:tav tm="100000">
                                          <p:val>
                                            <p:strVal val="#ppt_x"/>
                                          </p:val>
                                        </p:tav>
                                      </p:tavLst>
                                    </p:anim>
                                    <p:anim calcmode="lin" valueType="num">
                                      <p:cBhvr>
                                        <p:cTn id="87" dur="2000" fill="hold"/>
                                        <p:tgtEl>
                                          <p:spTgt spid="1036"/>
                                        </p:tgtEl>
                                        <p:attrNameLst>
                                          <p:attrName>ppt_y</p:attrName>
                                        </p:attrNameLst>
                                      </p:cBhvr>
                                      <p:tavLst>
                                        <p:tav tm="0">
                                          <p:val>
                                            <p:strVal val="#ppt_y+.1"/>
                                          </p:val>
                                        </p:tav>
                                        <p:tav tm="100000">
                                          <p:val>
                                            <p:strVal val="#ppt_y"/>
                                          </p:val>
                                        </p:tav>
                                      </p:tavLst>
                                    </p:anim>
                                  </p:childTnLst>
                                </p:cTn>
                              </p:par>
                            </p:childTnLst>
                          </p:cTn>
                        </p:par>
                        <p:par>
                          <p:cTn id="88" fill="hold">
                            <p:stCondLst>
                              <p:cond delay="28000"/>
                            </p:stCondLst>
                            <p:childTnLst>
                              <p:par>
                                <p:cTn id="89" presetID="42" presetClass="entr" presetSubtype="0" fill="hold" nodeType="afterEffect">
                                  <p:stCondLst>
                                    <p:cond delay="0"/>
                                  </p:stCondLst>
                                  <p:childTnLst>
                                    <p:set>
                                      <p:cBhvr>
                                        <p:cTn id="90" dur="1" fill="hold">
                                          <p:stCondLst>
                                            <p:cond delay="0"/>
                                          </p:stCondLst>
                                        </p:cTn>
                                        <p:tgtEl>
                                          <p:spTgt spid="1045"/>
                                        </p:tgtEl>
                                        <p:attrNameLst>
                                          <p:attrName>style.visibility</p:attrName>
                                        </p:attrNameLst>
                                      </p:cBhvr>
                                      <p:to>
                                        <p:strVal val="visible"/>
                                      </p:to>
                                    </p:set>
                                    <p:animEffect transition="in" filter="fade">
                                      <p:cBhvr>
                                        <p:cTn id="91" dur="2000"/>
                                        <p:tgtEl>
                                          <p:spTgt spid="1045"/>
                                        </p:tgtEl>
                                      </p:cBhvr>
                                    </p:animEffect>
                                    <p:anim calcmode="lin" valueType="num">
                                      <p:cBhvr>
                                        <p:cTn id="92" dur="2000" fill="hold"/>
                                        <p:tgtEl>
                                          <p:spTgt spid="1045"/>
                                        </p:tgtEl>
                                        <p:attrNameLst>
                                          <p:attrName>ppt_x</p:attrName>
                                        </p:attrNameLst>
                                      </p:cBhvr>
                                      <p:tavLst>
                                        <p:tav tm="0">
                                          <p:val>
                                            <p:strVal val="#ppt_x"/>
                                          </p:val>
                                        </p:tav>
                                        <p:tav tm="100000">
                                          <p:val>
                                            <p:strVal val="#ppt_x"/>
                                          </p:val>
                                        </p:tav>
                                      </p:tavLst>
                                    </p:anim>
                                    <p:anim calcmode="lin" valueType="num">
                                      <p:cBhvr>
                                        <p:cTn id="93" dur="2000" fill="hold"/>
                                        <p:tgtEl>
                                          <p:spTgt spid="1045"/>
                                        </p:tgtEl>
                                        <p:attrNameLst>
                                          <p:attrName>ppt_y</p:attrName>
                                        </p:attrNameLst>
                                      </p:cBhvr>
                                      <p:tavLst>
                                        <p:tav tm="0">
                                          <p:val>
                                            <p:strVal val="#ppt_y+.1"/>
                                          </p:val>
                                        </p:tav>
                                        <p:tav tm="100000">
                                          <p:val>
                                            <p:strVal val="#ppt_y"/>
                                          </p:val>
                                        </p:tav>
                                      </p:tavLst>
                                    </p:anim>
                                  </p:childTnLst>
                                </p:cTn>
                              </p:par>
                            </p:childTnLst>
                          </p:cTn>
                        </p:par>
                        <p:par>
                          <p:cTn id="94" fill="hold">
                            <p:stCondLst>
                              <p:cond delay="30000"/>
                            </p:stCondLst>
                            <p:childTnLst>
                              <p:par>
                                <p:cTn id="95" presetID="42" presetClass="entr" presetSubtype="0" fill="hold" nodeType="afterEffect">
                                  <p:stCondLst>
                                    <p:cond delay="0"/>
                                  </p:stCondLst>
                                  <p:childTnLst>
                                    <p:set>
                                      <p:cBhvr>
                                        <p:cTn id="96" dur="1" fill="hold">
                                          <p:stCondLst>
                                            <p:cond delay="0"/>
                                          </p:stCondLst>
                                        </p:cTn>
                                        <p:tgtEl>
                                          <p:spTgt spid="1028"/>
                                        </p:tgtEl>
                                        <p:attrNameLst>
                                          <p:attrName>style.visibility</p:attrName>
                                        </p:attrNameLst>
                                      </p:cBhvr>
                                      <p:to>
                                        <p:strVal val="visible"/>
                                      </p:to>
                                    </p:set>
                                    <p:animEffect transition="in" filter="fade">
                                      <p:cBhvr>
                                        <p:cTn id="97" dur="2000"/>
                                        <p:tgtEl>
                                          <p:spTgt spid="1028"/>
                                        </p:tgtEl>
                                      </p:cBhvr>
                                    </p:animEffect>
                                    <p:anim calcmode="lin" valueType="num">
                                      <p:cBhvr>
                                        <p:cTn id="98" dur="2000" fill="hold"/>
                                        <p:tgtEl>
                                          <p:spTgt spid="1028"/>
                                        </p:tgtEl>
                                        <p:attrNameLst>
                                          <p:attrName>ppt_x</p:attrName>
                                        </p:attrNameLst>
                                      </p:cBhvr>
                                      <p:tavLst>
                                        <p:tav tm="0">
                                          <p:val>
                                            <p:strVal val="#ppt_x"/>
                                          </p:val>
                                        </p:tav>
                                        <p:tav tm="100000">
                                          <p:val>
                                            <p:strVal val="#ppt_x"/>
                                          </p:val>
                                        </p:tav>
                                      </p:tavLst>
                                    </p:anim>
                                    <p:anim calcmode="lin" valueType="num">
                                      <p:cBhvr>
                                        <p:cTn id="99" dur="2000" fill="hold"/>
                                        <p:tgtEl>
                                          <p:spTgt spid="1028"/>
                                        </p:tgtEl>
                                        <p:attrNameLst>
                                          <p:attrName>ppt_y</p:attrName>
                                        </p:attrNameLst>
                                      </p:cBhvr>
                                      <p:tavLst>
                                        <p:tav tm="0">
                                          <p:val>
                                            <p:strVal val="#ppt_y+.1"/>
                                          </p:val>
                                        </p:tav>
                                        <p:tav tm="100000">
                                          <p:val>
                                            <p:strVal val="#ppt_y"/>
                                          </p:val>
                                        </p:tav>
                                      </p:tavLst>
                                    </p:anim>
                                  </p:childTnLst>
                                </p:cTn>
                              </p:par>
                            </p:childTnLst>
                          </p:cTn>
                        </p:par>
                        <p:par>
                          <p:cTn id="100" fill="hold">
                            <p:stCondLst>
                              <p:cond delay="32000"/>
                            </p:stCondLst>
                            <p:childTnLst>
                              <p:par>
                                <p:cTn id="101" presetID="42" presetClass="entr" presetSubtype="0" fill="hold" nodeType="afterEffect">
                                  <p:stCondLst>
                                    <p:cond delay="0"/>
                                  </p:stCondLst>
                                  <p:childTnLst>
                                    <p:set>
                                      <p:cBhvr>
                                        <p:cTn id="102" dur="1" fill="hold">
                                          <p:stCondLst>
                                            <p:cond delay="0"/>
                                          </p:stCondLst>
                                        </p:cTn>
                                        <p:tgtEl>
                                          <p:spTgt spid="1030"/>
                                        </p:tgtEl>
                                        <p:attrNameLst>
                                          <p:attrName>style.visibility</p:attrName>
                                        </p:attrNameLst>
                                      </p:cBhvr>
                                      <p:to>
                                        <p:strVal val="visible"/>
                                      </p:to>
                                    </p:set>
                                    <p:animEffect transition="in" filter="fade">
                                      <p:cBhvr>
                                        <p:cTn id="103" dur="2000"/>
                                        <p:tgtEl>
                                          <p:spTgt spid="1030"/>
                                        </p:tgtEl>
                                      </p:cBhvr>
                                    </p:animEffect>
                                    <p:anim calcmode="lin" valueType="num">
                                      <p:cBhvr>
                                        <p:cTn id="104" dur="2000" fill="hold"/>
                                        <p:tgtEl>
                                          <p:spTgt spid="1030"/>
                                        </p:tgtEl>
                                        <p:attrNameLst>
                                          <p:attrName>ppt_x</p:attrName>
                                        </p:attrNameLst>
                                      </p:cBhvr>
                                      <p:tavLst>
                                        <p:tav tm="0">
                                          <p:val>
                                            <p:strVal val="#ppt_x"/>
                                          </p:val>
                                        </p:tav>
                                        <p:tav tm="100000">
                                          <p:val>
                                            <p:strVal val="#ppt_x"/>
                                          </p:val>
                                        </p:tav>
                                      </p:tavLst>
                                    </p:anim>
                                    <p:anim calcmode="lin" valueType="num">
                                      <p:cBhvr>
                                        <p:cTn id="105" dur="2000" fill="hold"/>
                                        <p:tgtEl>
                                          <p:spTgt spid="1030"/>
                                        </p:tgtEl>
                                        <p:attrNameLst>
                                          <p:attrName>ppt_y</p:attrName>
                                        </p:attrNameLst>
                                      </p:cBhvr>
                                      <p:tavLst>
                                        <p:tav tm="0">
                                          <p:val>
                                            <p:strVal val="#ppt_y+.1"/>
                                          </p:val>
                                        </p:tav>
                                        <p:tav tm="100000">
                                          <p:val>
                                            <p:strVal val="#ppt_y"/>
                                          </p:val>
                                        </p:tav>
                                      </p:tavLst>
                                    </p:anim>
                                  </p:childTnLst>
                                </p:cTn>
                              </p:par>
                            </p:childTnLst>
                          </p:cTn>
                        </p:par>
                        <p:par>
                          <p:cTn id="106" fill="hold">
                            <p:stCondLst>
                              <p:cond delay="34000"/>
                            </p:stCondLst>
                            <p:childTnLst>
                              <p:par>
                                <p:cTn id="107" presetID="42" presetClass="entr" presetSubtype="0" fill="hold" nodeType="afterEffect">
                                  <p:stCondLst>
                                    <p:cond delay="0"/>
                                  </p:stCondLst>
                                  <p:childTnLst>
                                    <p:set>
                                      <p:cBhvr>
                                        <p:cTn id="108" dur="1" fill="hold">
                                          <p:stCondLst>
                                            <p:cond delay="0"/>
                                          </p:stCondLst>
                                        </p:cTn>
                                        <p:tgtEl>
                                          <p:spTgt spid="1035"/>
                                        </p:tgtEl>
                                        <p:attrNameLst>
                                          <p:attrName>style.visibility</p:attrName>
                                        </p:attrNameLst>
                                      </p:cBhvr>
                                      <p:to>
                                        <p:strVal val="visible"/>
                                      </p:to>
                                    </p:set>
                                    <p:animEffect transition="in" filter="fade">
                                      <p:cBhvr>
                                        <p:cTn id="109" dur="2000"/>
                                        <p:tgtEl>
                                          <p:spTgt spid="1035"/>
                                        </p:tgtEl>
                                      </p:cBhvr>
                                    </p:animEffect>
                                    <p:anim calcmode="lin" valueType="num">
                                      <p:cBhvr>
                                        <p:cTn id="110" dur="2000" fill="hold"/>
                                        <p:tgtEl>
                                          <p:spTgt spid="1035"/>
                                        </p:tgtEl>
                                        <p:attrNameLst>
                                          <p:attrName>ppt_x</p:attrName>
                                        </p:attrNameLst>
                                      </p:cBhvr>
                                      <p:tavLst>
                                        <p:tav tm="0">
                                          <p:val>
                                            <p:strVal val="#ppt_x"/>
                                          </p:val>
                                        </p:tav>
                                        <p:tav tm="100000">
                                          <p:val>
                                            <p:strVal val="#ppt_x"/>
                                          </p:val>
                                        </p:tav>
                                      </p:tavLst>
                                    </p:anim>
                                    <p:anim calcmode="lin" valueType="num">
                                      <p:cBhvr>
                                        <p:cTn id="111" dur="2000" fill="hold"/>
                                        <p:tgtEl>
                                          <p:spTgt spid="1035"/>
                                        </p:tgtEl>
                                        <p:attrNameLst>
                                          <p:attrName>ppt_y</p:attrName>
                                        </p:attrNameLst>
                                      </p:cBhvr>
                                      <p:tavLst>
                                        <p:tav tm="0">
                                          <p:val>
                                            <p:strVal val="#ppt_y+.1"/>
                                          </p:val>
                                        </p:tav>
                                        <p:tav tm="100000">
                                          <p:val>
                                            <p:strVal val="#ppt_y"/>
                                          </p:val>
                                        </p:tav>
                                      </p:tavLst>
                                    </p:anim>
                                  </p:childTnLst>
                                </p:cTn>
                              </p:par>
                            </p:childTnLst>
                          </p:cTn>
                        </p:par>
                        <p:par>
                          <p:cTn id="112" fill="hold">
                            <p:stCondLst>
                              <p:cond delay="36000"/>
                            </p:stCondLst>
                            <p:childTnLst>
                              <p:par>
                                <p:cTn id="113" presetID="42" presetClass="entr" presetSubtype="0" fill="hold" nodeType="afterEffect">
                                  <p:stCondLst>
                                    <p:cond delay="0"/>
                                  </p:stCondLst>
                                  <p:childTnLst>
                                    <p:set>
                                      <p:cBhvr>
                                        <p:cTn id="114" dur="1" fill="hold">
                                          <p:stCondLst>
                                            <p:cond delay="0"/>
                                          </p:stCondLst>
                                        </p:cTn>
                                        <p:tgtEl>
                                          <p:spTgt spid="1044"/>
                                        </p:tgtEl>
                                        <p:attrNameLst>
                                          <p:attrName>style.visibility</p:attrName>
                                        </p:attrNameLst>
                                      </p:cBhvr>
                                      <p:to>
                                        <p:strVal val="visible"/>
                                      </p:to>
                                    </p:set>
                                    <p:animEffect transition="in" filter="fade">
                                      <p:cBhvr>
                                        <p:cTn id="115" dur="2000"/>
                                        <p:tgtEl>
                                          <p:spTgt spid="1044"/>
                                        </p:tgtEl>
                                      </p:cBhvr>
                                    </p:animEffect>
                                    <p:anim calcmode="lin" valueType="num">
                                      <p:cBhvr>
                                        <p:cTn id="116" dur="2000" fill="hold"/>
                                        <p:tgtEl>
                                          <p:spTgt spid="1044"/>
                                        </p:tgtEl>
                                        <p:attrNameLst>
                                          <p:attrName>ppt_x</p:attrName>
                                        </p:attrNameLst>
                                      </p:cBhvr>
                                      <p:tavLst>
                                        <p:tav tm="0">
                                          <p:val>
                                            <p:strVal val="#ppt_x"/>
                                          </p:val>
                                        </p:tav>
                                        <p:tav tm="100000">
                                          <p:val>
                                            <p:strVal val="#ppt_x"/>
                                          </p:val>
                                        </p:tav>
                                      </p:tavLst>
                                    </p:anim>
                                    <p:anim calcmode="lin" valueType="num">
                                      <p:cBhvr>
                                        <p:cTn id="117" dur="2000" fill="hold"/>
                                        <p:tgtEl>
                                          <p:spTgt spid="1044"/>
                                        </p:tgtEl>
                                        <p:attrNameLst>
                                          <p:attrName>ppt_y</p:attrName>
                                        </p:attrNameLst>
                                      </p:cBhvr>
                                      <p:tavLst>
                                        <p:tav tm="0">
                                          <p:val>
                                            <p:strVal val="#ppt_y+.1"/>
                                          </p:val>
                                        </p:tav>
                                        <p:tav tm="100000">
                                          <p:val>
                                            <p:strVal val="#ppt_y"/>
                                          </p:val>
                                        </p:tav>
                                      </p:tavLst>
                                    </p:anim>
                                  </p:childTnLst>
                                </p:cTn>
                              </p:par>
                            </p:childTnLst>
                          </p:cTn>
                        </p:par>
                        <p:par>
                          <p:cTn id="118" fill="hold">
                            <p:stCondLst>
                              <p:cond delay="38000"/>
                            </p:stCondLst>
                            <p:childTnLst>
                              <p:par>
                                <p:cTn id="119" presetID="42" presetClass="entr" presetSubtype="0" fill="hold" nodeType="afterEffect">
                                  <p:stCondLst>
                                    <p:cond delay="0"/>
                                  </p:stCondLst>
                                  <p:childTnLst>
                                    <p:set>
                                      <p:cBhvr>
                                        <p:cTn id="120" dur="1" fill="hold">
                                          <p:stCondLst>
                                            <p:cond delay="0"/>
                                          </p:stCondLst>
                                        </p:cTn>
                                        <p:tgtEl>
                                          <p:spTgt spid="1047"/>
                                        </p:tgtEl>
                                        <p:attrNameLst>
                                          <p:attrName>style.visibility</p:attrName>
                                        </p:attrNameLst>
                                      </p:cBhvr>
                                      <p:to>
                                        <p:strVal val="visible"/>
                                      </p:to>
                                    </p:set>
                                    <p:animEffect transition="in" filter="fade">
                                      <p:cBhvr>
                                        <p:cTn id="121" dur="2000"/>
                                        <p:tgtEl>
                                          <p:spTgt spid="1047"/>
                                        </p:tgtEl>
                                      </p:cBhvr>
                                    </p:animEffect>
                                    <p:anim calcmode="lin" valueType="num">
                                      <p:cBhvr>
                                        <p:cTn id="122" dur="2000" fill="hold"/>
                                        <p:tgtEl>
                                          <p:spTgt spid="1047"/>
                                        </p:tgtEl>
                                        <p:attrNameLst>
                                          <p:attrName>ppt_x</p:attrName>
                                        </p:attrNameLst>
                                      </p:cBhvr>
                                      <p:tavLst>
                                        <p:tav tm="0">
                                          <p:val>
                                            <p:strVal val="#ppt_x"/>
                                          </p:val>
                                        </p:tav>
                                        <p:tav tm="100000">
                                          <p:val>
                                            <p:strVal val="#ppt_x"/>
                                          </p:val>
                                        </p:tav>
                                      </p:tavLst>
                                    </p:anim>
                                    <p:anim calcmode="lin" valueType="num">
                                      <p:cBhvr>
                                        <p:cTn id="123" dur="2000" fill="hold"/>
                                        <p:tgtEl>
                                          <p:spTgt spid="1047"/>
                                        </p:tgtEl>
                                        <p:attrNameLst>
                                          <p:attrName>ppt_y</p:attrName>
                                        </p:attrNameLst>
                                      </p:cBhvr>
                                      <p:tavLst>
                                        <p:tav tm="0">
                                          <p:val>
                                            <p:strVal val="#ppt_y+.1"/>
                                          </p:val>
                                        </p:tav>
                                        <p:tav tm="100000">
                                          <p:val>
                                            <p:strVal val="#ppt_y"/>
                                          </p:val>
                                        </p:tav>
                                      </p:tavLst>
                                    </p:anim>
                                  </p:childTnLst>
                                </p:cTn>
                              </p:par>
                            </p:childTnLst>
                          </p:cTn>
                        </p:par>
                        <p:par>
                          <p:cTn id="124" fill="hold">
                            <p:stCondLst>
                              <p:cond delay="40000"/>
                            </p:stCondLst>
                            <p:childTnLst>
                              <p:par>
                                <p:cTn id="125" presetID="42" presetClass="entr" presetSubtype="0" fill="hold" nodeType="afterEffect">
                                  <p:stCondLst>
                                    <p:cond delay="900"/>
                                  </p:stCondLst>
                                  <p:childTnLst>
                                    <p:set>
                                      <p:cBhvr>
                                        <p:cTn id="126" dur="1" fill="hold">
                                          <p:stCondLst>
                                            <p:cond delay="0"/>
                                          </p:stCondLst>
                                        </p:cTn>
                                        <p:tgtEl>
                                          <p:spTgt spid="1027"/>
                                        </p:tgtEl>
                                        <p:attrNameLst>
                                          <p:attrName>style.visibility</p:attrName>
                                        </p:attrNameLst>
                                      </p:cBhvr>
                                      <p:to>
                                        <p:strVal val="visible"/>
                                      </p:to>
                                    </p:set>
                                    <p:animEffect transition="in" filter="fade">
                                      <p:cBhvr>
                                        <p:cTn id="127" dur="2000"/>
                                        <p:tgtEl>
                                          <p:spTgt spid="1027"/>
                                        </p:tgtEl>
                                      </p:cBhvr>
                                    </p:animEffect>
                                    <p:anim calcmode="lin" valueType="num">
                                      <p:cBhvr>
                                        <p:cTn id="128" dur="2000" fill="hold"/>
                                        <p:tgtEl>
                                          <p:spTgt spid="1027"/>
                                        </p:tgtEl>
                                        <p:attrNameLst>
                                          <p:attrName>ppt_x</p:attrName>
                                        </p:attrNameLst>
                                      </p:cBhvr>
                                      <p:tavLst>
                                        <p:tav tm="0">
                                          <p:val>
                                            <p:strVal val="#ppt_x"/>
                                          </p:val>
                                        </p:tav>
                                        <p:tav tm="100000">
                                          <p:val>
                                            <p:strVal val="#ppt_x"/>
                                          </p:val>
                                        </p:tav>
                                      </p:tavLst>
                                    </p:anim>
                                    <p:anim calcmode="lin" valueType="num">
                                      <p:cBhvr>
                                        <p:cTn id="129" dur="2000" fill="hold"/>
                                        <p:tgtEl>
                                          <p:spTgt spid="1027"/>
                                        </p:tgtEl>
                                        <p:attrNameLst>
                                          <p:attrName>ppt_y</p:attrName>
                                        </p:attrNameLst>
                                      </p:cBhvr>
                                      <p:tavLst>
                                        <p:tav tm="0">
                                          <p:val>
                                            <p:strVal val="#ppt_y+.1"/>
                                          </p:val>
                                        </p:tav>
                                        <p:tav tm="100000">
                                          <p:val>
                                            <p:strVal val="#ppt_y"/>
                                          </p:val>
                                        </p:tav>
                                      </p:tavLst>
                                    </p:anim>
                                  </p:childTnLst>
                                </p:cTn>
                              </p:par>
                            </p:childTnLst>
                          </p:cTn>
                        </p:par>
                        <p:par>
                          <p:cTn id="130" fill="hold">
                            <p:stCondLst>
                              <p:cond delay="42900"/>
                            </p:stCondLst>
                            <p:childTnLst>
                              <p:par>
                                <p:cTn id="131" presetID="7" presetClass="emph" presetSubtype="2" fill="hold" nodeType="afterEffect">
                                  <p:stCondLst>
                                    <p:cond delay="0"/>
                                  </p:stCondLst>
                                  <p:childTnLst>
                                    <p:animClr clrSpc="rgb" dir="cw">
                                      <p:cBhvr>
                                        <p:cTn id="132" dur="2000" fill="hold"/>
                                        <p:tgtEl>
                                          <p:spTgt spid="1043"/>
                                        </p:tgtEl>
                                        <p:attrNameLst>
                                          <p:attrName>stroke.color</p:attrName>
                                        </p:attrNameLst>
                                      </p:cBhvr>
                                      <p:to>
                                        <a:schemeClr val="accent2"/>
                                      </p:to>
                                    </p:animClr>
                                    <p:set>
                                      <p:cBhvr>
                                        <p:cTn id="133" dur="2000" fill="hold"/>
                                        <p:tgtEl>
                                          <p:spTgt spid="104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332656"/>
            <a:ext cx="3008313" cy="598388"/>
          </a:xfrm>
        </p:spPr>
        <p:txBody>
          <a:bodyPr/>
          <a:lstStyle/>
          <a:p>
            <a:r>
              <a:rPr lang="en-GB" dirty="0" smtClean="0"/>
              <a:t>Introduction</a:t>
            </a:r>
            <a:endParaRPr lang="en-GB" dirty="0"/>
          </a:p>
        </p:txBody>
      </p:sp>
      <p:sp>
        <p:nvSpPr>
          <p:cNvPr id="7" name="Text Placeholder 6"/>
          <p:cNvSpPr>
            <a:spLocks noGrp="1"/>
          </p:cNvSpPr>
          <p:nvPr>
            <p:ph type="body" idx="2"/>
          </p:nvPr>
        </p:nvSpPr>
        <p:spPr>
          <a:xfrm>
            <a:off x="323528" y="1052736"/>
            <a:ext cx="3168352" cy="5040560"/>
          </a:xfrm>
        </p:spPr>
        <p:txBody>
          <a:bodyPr>
            <a:normAutofit fontScale="85000" lnSpcReduction="20000"/>
          </a:bodyPr>
          <a:lstStyle/>
          <a:p>
            <a:pPr algn="l"/>
            <a:r>
              <a:rPr lang="en-GB" dirty="0" smtClean="0"/>
              <a:t>My name is Wendy Shaw,  I set up  the charity, Jon Shaw Foundation in memory of my son. </a:t>
            </a:r>
          </a:p>
          <a:p>
            <a:pPr algn="l"/>
            <a:r>
              <a:rPr lang="en-GB" dirty="0" smtClean="0"/>
              <a:t>On June 16  2019  my son Jon died suddenly and unexpectedly due to SUDEP. (Sudden Unexpected Death in Epilepsy) . He was diagnosed with generalised epilepsy in November 2016, having had no previous </a:t>
            </a:r>
            <a:r>
              <a:rPr lang="en-GB" dirty="0"/>
              <a:t> </a:t>
            </a:r>
            <a:r>
              <a:rPr lang="en-GB" dirty="0" smtClean="0"/>
              <a:t>illness or seizures . </a:t>
            </a:r>
          </a:p>
          <a:p>
            <a:pPr algn="l"/>
            <a:r>
              <a:rPr lang="en-GB" dirty="0" smtClean="0"/>
              <a:t>Like many other families , we had never been told of the risk of death in epilepsy, other than death through injury or drowning. We were devastated , broken and struggle  every day to come to terms with  our loss. He was 19 years old and at the start of his career and independent adult life. </a:t>
            </a:r>
          </a:p>
          <a:p>
            <a:pPr algn="l"/>
            <a:r>
              <a:rPr lang="en-GB" dirty="0" smtClean="0"/>
              <a:t>I  was and am determined to  make something positive out of our loss and hopefully help other families  living with epilepsy and/or bereavement.  We have three main aims …</a:t>
            </a:r>
            <a:endParaRPr lang="en-GB"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283968" y="1052736"/>
            <a:ext cx="4154172" cy="4572000"/>
          </a:xfrm>
        </p:spPr>
      </p:pic>
    </p:spTree>
    <p:extLst>
      <p:ext uri="{BB962C8B-B14F-4D97-AF65-F5344CB8AC3E}">
        <p14:creationId xmlns:p14="http://schemas.microsoft.com/office/powerpoint/2010/main" val="4217647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To promote our charity and encourage families to contact us for support.</a:t>
            </a:r>
          </a:p>
          <a:p>
            <a:r>
              <a:rPr lang="en-GB" dirty="0" smtClean="0"/>
              <a:t>To begin to make a positive impact on the lives of those families living with epilepsy</a:t>
            </a:r>
          </a:p>
          <a:p>
            <a:r>
              <a:rPr lang="en-GB" dirty="0" smtClean="0"/>
              <a:t>Become a trusted resource, available to support our bereaved siblings</a:t>
            </a:r>
          </a:p>
          <a:p>
            <a:r>
              <a:rPr lang="en-GB" dirty="0" smtClean="0"/>
              <a:t>Continue to work with our local MP to encourage clinicians to fully share information about risks in epilepsy.</a:t>
            </a:r>
            <a:endParaRPr lang="en-GB" dirty="0"/>
          </a:p>
        </p:txBody>
      </p:sp>
      <p:sp>
        <p:nvSpPr>
          <p:cNvPr id="3" name="Title 2"/>
          <p:cNvSpPr>
            <a:spLocks noGrp="1"/>
          </p:cNvSpPr>
          <p:nvPr>
            <p:ph type="title"/>
          </p:nvPr>
        </p:nvSpPr>
        <p:spPr/>
        <p:txBody>
          <a:bodyPr/>
          <a:lstStyle/>
          <a:p>
            <a:r>
              <a:rPr lang="en-GB" dirty="0" smtClean="0"/>
              <a:t>Next steps</a:t>
            </a:r>
            <a:endParaRPr lang="en-GB" dirty="0"/>
          </a:p>
        </p:txBody>
      </p:sp>
    </p:spTree>
    <p:extLst>
      <p:ext uri="{BB962C8B-B14F-4D97-AF65-F5344CB8AC3E}">
        <p14:creationId xmlns:p14="http://schemas.microsoft.com/office/powerpoint/2010/main" val="2792456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GB" sz="2400" dirty="0" smtClean="0">
                <a:hlinkClick r:id="rId3"/>
              </a:rPr>
              <a:t>https://www.epilepsy.org.uk/</a:t>
            </a:r>
            <a:endParaRPr lang="en-GB" sz="2400" dirty="0" smtClean="0"/>
          </a:p>
          <a:p>
            <a:r>
              <a:rPr lang="en-GB" sz="2400" dirty="0" smtClean="0">
                <a:hlinkClick r:id="rId4"/>
              </a:rPr>
              <a:t>www.Sleepsafe.co.uk</a:t>
            </a:r>
            <a:endParaRPr lang="en-GB" sz="2400" dirty="0" smtClean="0"/>
          </a:p>
          <a:p>
            <a:r>
              <a:rPr lang="en-GB" sz="2400" dirty="0" smtClean="0">
                <a:hlinkClick r:id="rId5"/>
              </a:rPr>
              <a:t>www.sudep.org</a:t>
            </a:r>
            <a:endParaRPr lang="en-GB" sz="2400" dirty="0" smtClean="0"/>
          </a:p>
          <a:p>
            <a:r>
              <a:rPr lang="en-GB" sz="2400" dirty="0">
                <a:hlinkClick r:id="rId6"/>
              </a:rPr>
              <a:t>https://www.headintothewild.co.uk</a:t>
            </a:r>
            <a:r>
              <a:rPr lang="en-GB" sz="2400" dirty="0" smtClean="0">
                <a:hlinkClick r:id="rId6"/>
              </a:rPr>
              <a:t>/</a:t>
            </a:r>
            <a:endParaRPr lang="en-GB" sz="2400" dirty="0" smtClean="0"/>
          </a:p>
          <a:p>
            <a:r>
              <a:rPr lang="en-GB" sz="2400" dirty="0" smtClean="0">
                <a:hlinkClick r:id="rId7"/>
              </a:rPr>
              <a:t>www.jonshawfoundation.org</a:t>
            </a:r>
            <a:endParaRPr lang="en-GB" sz="2400" dirty="0" smtClean="0"/>
          </a:p>
          <a:p>
            <a:endParaRPr lang="en-GB" sz="2400" dirty="0" smtClean="0"/>
          </a:p>
        </p:txBody>
      </p:sp>
      <p:sp>
        <p:nvSpPr>
          <p:cNvPr id="4" name="Title 3"/>
          <p:cNvSpPr>
            <a:spLocks noGrp="1"/>
          </p:cNvSpPr>
          <p:nvPr>
            <p:ph type="title"/>
          </p:nvPr>
        </p:nvSpPr>
        <p:spPr/>
        <p:txBody>
          <a:bodyPr>
            <a:normAutofit fontScale="90000"/>
          </a:bodyPr>
          <a:lstStyle/>
          <a:p>
            <a:r>
              <a:rPr lang="en-GB" dirty="0" smtClean="0"/>
              <a:t>Sources of information and support</a:t>
            </a:r>
            <a:endParaRPr lang="en-GB" dirty="0"/>
          </a:p>
        </p:txBody>
      </p:sp>
    </p:spTree>
    <p:extLst>
      <p:ext uri="{BB962C8B-B14F-4D97-AF65-F5344CB8AC3E}">
        <p14:creationId xmlns:p14="http://schemas.microsoft.com/office/powerpoint/2010/main" val="2050977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style>
          <a:lnRef idx="3">
            <a:schemeClr val="lt1"/>
          </a:lnRef>
          <a:fillRef idx="1">
            <a:schemeClr val="accent1"/>
          </a:fillRef>
          <a:effectRef idx="1">
            <a:schemeClr val="accent1"/>
          </a:effectRef>
          <a:fontRef idx="minor">
            <a:schemeClr val="lt1"/>
          </a:fontRef>
        </p:style>
        <p:txBody>
          <a:bodyPr/>
          <a:lstStyle/>
          <a:p>
            <a:r>
              <a:rPr lang="en-GB" sz="1800" dirty="0" smtClean="0">
                <a:hlinkClick r:id="rId2"/>
              </a:rPr>
              <a:t>www.jonshawfoundation.org</a:t>
            </a:r>
            <a:endParaRPr lang="en-GB" sz="1800" dirty="0" smtClean="0"/>
          </a:p>
          <a:p>
            <a:endParaRPr lang="en-GB" sz="1800" dirty="0" smtClean="0"/>
          </a:p>
          <a:p>
            <a:r>
              <a:rPr lang="en-GB" sz="1800" dirty="0" smtClean="0"/>
              <a:t>Email – </a:t>
            </a:r>
            <a:r>
              <a:rPr lang="en-GB" sz="1800" dirty="0" smtClean="0">
                <a:hlinkClick r:id="rId3"/>
              </a:rPr>
              <a:t>jsf22300@gmail.com</a:t>
            </a:r>
            <a:endParaRPr lang="en-GB" sz="1800" dirty="0" smtClean="0"/>
          </a:p>
          <a:p>
            <a:endParaRPr lang="en-GB" sz="1800" dirty="0" smtClean="0"/>
          </a:p>
          <a:p>
            <a:r>
              <a:rPr lang="en-GB" sz="1800" dirty="0" smtClean="0"/>
              <a:t>Twitter @</a:t>
            </a:r>
            <a:r>
              <a:rPr lang="en-GB" sz="1800" dirty="0" err="1" smtClean="0"/>
              <a:t>FoundationJon</a:t>
            </a:r>
            <a:endParaRPr lang="en-GB" sz="1800" dirty="0" smtClean="0"/>
          </a:p>
          <a:p>
            <a:endParaRPr lang="en-GB" sz="1800" dirty="0" smtClean="0"/>
          </a:p>
          <a:p>
            <a:r>
              <a:rPr lang="en-GB" sz="1800" dirty="0" smtClean="0"/>
              <a:t>Facebook @JonShaw19</a:t>
            </a:r>
          </a:p>
          <a:p>
            <a:pPr marL="109728" indent="0">
              <a:buNone/>
            </a:pPr>
            <a:endParaRPr lang="en-GB" dirty="0" smtClean="0"/>
          </a:p>
          <a:p>
            <a:endParaRPr lang="en-GB" dirty="0" smtClean="0"/>
          </a:p>
          <a:p>
            <a:endParaRPr lang="en-GB"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88024" y="1484784"/>
            <a:ext cx="4038600" cy="3096344"/>
          </a:xfrm>
        </p:spPr>
      </p:pic>
      <p:sp>
        <p:nvSpPr>
          <p:cNvPr id="3" name="Title 2"/>
          <p:cNvSpPr>
            <a:spLocks noGrp="1"/>
          </p:cNvSpPr>
          <p:nvPr>
            <p:ph type="title"/>
          </p:nvPr>
        </p:nvSpPr>
        <p:spPr/>
        <p:txBody>
          <a:bodyPr/>
          <a:lstStyle/>
          <a:p>
            <a:r>
              <a:rPr lang="en-GB" dirty="0" smtClean="0"/>
              <a:t>Contact us</a:t>
            </a:r>
            <a:endParaRPr lang="en-GB" dirty="0"/>
          </a:p>
        </p:txBody>
      </p:sp>
    </p:spTree>
    <p:extLst>
      <p:ext uri="{BB962C8B-B14F-4D97-AF65-F5344CB8AC3E}">
        <p14:creationId xmlns:p14="http://schemas.microsoft.com/office/powerpoint/2010/main" val="3730531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25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25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25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780928"/>
            <a:ext cx="8003232" cy="3777283"/>
          </a:xfrm>
        </p:spPr>
        <p:txBody>
          <a:bodyPr>
            <a:normAutofit fontScale="92500" lnSpcReduction="10000"/>
          </a:bodyPr>
          <a:lstStyle/>
          <a:p>
            <a:r>
              <a:rPr lang="en-GB" sz="2400" dirty="0" smtClean="0"/>
              <a:t>There are many monitors, alarms and other safety equipment to support people living with epilepsy to manage their seizures.  These can range from anti suffocation pillows and bed sensor mats to smart watches, helmets and  pram security systems. This equipment can be expensive and inaccessible to many and not available on the NHS. </a:t>
            </a:r>
          </a:p>
          <a:p>
            <a:r>
              <a:rPr lang="en-GB" sz="2400" dirty="0" smtClean="0"/>
              <a:t>We hope to offer either full or partial funding for this equipment  to help families and individuals living with epilepsy manage seizures, feel safe and live independently. </a:t>
            </a:r>
            <a:endParaRPr lang="en-GB" sz="2400" dirty="0"/>
          </a:p>
        </p:txBody>
      </p:sp>
      <p:sp>
        <p:nvSpPr>
          <p:cNvPr id="2" name="Title 1"/>
          <p:cNvSpPr>
            <a:spLocks noGrp="1"/>
          </p:cNvSpPr>
          <p:nvPr>
            <p:ph type="title"/>
          </p:nvPr>
        </p:nvSpPr>
        <p:spPr>
          <a:xfrm>
            <a:off x="395536" y="260648"/>
            <a:ext cx="8280920" cy="2304256"/>
          </a:xfrm>
        </p:spPr>
        <p:txBody>
          <a:bodyPr>
            <a:noAutofit/>
          </a:bodyPr>
          <a:lstStyle/>
          <a:p>
            <a:pPr algn="ctr"/>
            <a:r>
              <a:rPr lang="en-GB" sz="2400" b="1" i="1" dirty="0" smtClean="0">
                <a:effectLst/>
                <a:latin typeface="+mn-lt"/>
                <a:ea typeface="Times New Roman"/>
              </a:rPr>
              <a:t>To promote and protect the physical and mental health of young people and the families of young people diagnosed with epilepsy in the Cheshire and West Yorkshire areas through the provision of financial assistance for equipment and services not normally provided by the statutory authorities.</a:t>
            </a:r>
            <a:endParaRPr lang="en-GB" sz="2400" b="1" i="1" dirty="0">
              <a:latin typeface="+mn-lt"/>
            </a:endParaRPr>
          </a:p>
        </p:txBody>
      </p:sp>
    </p:spTree>
    <p:extLst>
      <p:ext uri="{BB962C8B-B14F-4D97-AF65-F5344CB8AC3E}">
        <p14:creationId xmlns:p14="http://schemas.microsoft.com/office/powerpoint/2010/main" val="690149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6206" y="4199630"/>
            <a:ext cx="5638074" cy="457200"/>
          </a:xfrm>
        </p:spPr>
        <p:txBody>
          <a:bodyPr>
            <a:normAutofit fontScale="90000"/>
          </a:bodyPr>
          <a:lstStyle/>
          <a:p>
            <a:pPr algn="ctr"/>
            <a:r>
              <a:rPr lang="en-GB" dirty="0" smtClean="0"/>
              <a:t>Examples of equipment</a:t>
            </a:r>
            <a:br>
              <a:rPr lang="en-GB" dirty="0" smtClean="0"/>
            </a:br>
            <a:endParaRPr lang="en-GB" dirty="0"/>
          </a:p>
        </p:txBody>
      </p:sp>
      <p:sp>
        <p:nvSpPr>
          <p:cNvPr id="6" name="Text Placeholder 5"/>
          <p:cNvSpPr>
            <a:spLocks noGrp="1"/>
          </p:cNvSpPr>
          <p:nvPr>
            <p:ph type="body" idx="2"/>
          </p:nvPr>
        </p:nvSpPr>
        <p:spPr>
          <a:xfrm>
            <a:off x="3347864" y="4941168"/>
            <a:ext cx="4758296" cy="1584176"/>
          </a:xfrm>
        </p:spPr>
        <p:txBody>
          <a:bodyPr>
            <a:normAutofit/>
          </a:bodyPr>
          <a:lstStyle/>
          <a:p>
            <a:pPr algn="l"/>
            <a:r>
              <a:rPr lang="en-GB" dirty="0" smtClean="0"/>
              <a:t>Pillows, smart watches, sensor pad, visual monitors all help to manage and monitor seizures</a:t>
            </a:r>
            <a:r>
              <a:rPr lang="en-GB" dirty="0"/>
              <a:t> </a:t>
            </a:r>
            <a:r>
              <a:rPr lang="en-GB" dirty="0" smtClean="0"/>
              <a:t>providing vital records for consultations. There is no evidence to suggest they prevent SUDEP but can help to manage the risk</a:t>
            </a:r>
          </a:p>
          <a:p>
            <a:pPr algn="l"/>
            <a:endParaRPr lang="en-GB" dirty="0"/>
          </a:p>
        </p:txBody>
      </p:sp>
      <p:sp>
        <p:nvSpPr>
          <p:cNvPr id="5" name="Content Placeholder 4"/>
          <p:cNvSpPr>
            <a:spLocks noGrp="1"/>
          </p:cNvSpPr>
          <p:nvPr>
            <p:ph sz="half" idx="1"/>
          </p:nvPr>
        </p:nvSpPr>
        <p:spPr/>
        <p:txBody>
          <a:bodyPr>
            <a:normAutofit/>
          </a:bodyPr>
          <a:lstStyle/>
          <a:p>
            <a:r>
              <a:rPr lang="en-GB" sz="2800" dirty="0" smtClean="0"/>
              <a:t>Equipment ranging from £50 - £1000</a:t>
            </a:r>
            <a:r>
              <a:rPr lang="en-GB" sz="2800" baseline="-25000" dirty="0" smtClean="0"/>
              <a:t>+</a:t>
            </a:r>
            <a:endParaRPr lang="en-GB" sz="2800" dirty="0"/>
          </a:p>
        </p:txBody>
      </p:sp>
      <p:pic>
        <p:nvPicPr>
          <p:cNvPr id="2052" name="Picture 4" descr="Image result for anti suffocation pillow for epilep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98" y="912665"/>
            <a:ext cx="19812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Epilepsy Seizure Moni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4725144"/>
            <a:ext cx="1759848" cy="191687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162566"/>
            <a:ext cx="3024336" cy="2236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912665"/>
            <a:ext cx="250507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wshaw\Pictures\slide show\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69798" y="2780928"/>
            <a:ext cx="2291383" cy="1509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072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67544" y="1628800"/>
            <a:ext cx="8147248" cy="4680520"/>
          </a:xfrm>
        </p:spPr>
        <p:txBody>
          <a:bodyPr>
            <a:normAutofit/>
          </a:bodyPr>
          <a:lstStyle/>
          <a:p>
            <a:r>
              <a:rPr lang="en-GB" sz="2000" dirty="0" smtClean="0"/>
              <a:t>This is a really important part of our charity, we know from personal experience that quite often the siblings are largely forgotten when a child dies. A lot of the focus is on the parents, (particularly mum), but no matter what age the sibling has suffered a devastating loss, a brother or sister, gone forever, whether after a long illness, sudden death, accident or trauma or suicide the loss is the same. </a:t>
            </a:r>
          </a:p>
          <a:p>
            <a:r>
              <a:rPr lang="en-GB" sz="2000" dirty="0" smtClean="0"/>
              <a:t>This support would be offered on a very individual basis, depending on the needs and interests of the sibling, what would work for one may not suit another so care would be taken to work out what they would like to happen. </a:t>
            </a:r>
          </a:p>
          <a:p>
            <a:r>
              <a:rPr lang="en-GB" sz="2000" dirty="0" smtClean="0"/>
              <a:t>It would involve more personal contact with the family and time to build a relationship would be needed. </a:t>
            </a:r>
          </a:p>
          <a:p>
            <a:r>
              <a:rPr lang="en-GB" sz="2000" dirty="0" smtClean="0"/>
              <a:t>All Trustees are DBS checked. </a:t>
            </a:r>
            <a:endParaRPr lang="en-GB" sz="2000" dirty="0"/>
          </a:p>
        </p:txBody>
      </p:sp>
      <p:sp>
        <p:nvSpPr>
          <p:cNvPr id="7" name="Title 6"/>
          <p:cNvSpPr>
            <a:spLocks noGrp="1"/>
          </p:cNvSpPr>
          <p:nvPr>
            <p:ph type="title"/>
          </p:nvPr>
        </p:nvSpPr>
        <p:spPr>
          <a:xfrm>
            <a:off x="539552" y="116632"/>
            <a:ext cx="8352928" cy="1561654"/>
          </a:xfrm>
        </p:spPr>
        <p:txBody>
          <a:bodyPr>
            <a:normAutofit fontScale="90000"/>
          </a:bodyPr>
          <a:lstStyle/>
          <a:p>
            <a:pPr lvl="0" algn="ctr">
              <a:buSzPts val="1000"/>
              <a:tabLst>
                <a:tab pos="457200" algn="l"/>
              </a:tabLst>
            </a:pPr>
            <a:r>
              <a:rPr lang="en-GB" sz="2400" i="1" dirty="0">
                <a:effectLst/>
                <a:latin typeface="Times New Roman"/>
                <a:ea typeface="Times New Roman"/>
              </a:rPr>
              <a:t>To provide support for and protect the mental health of bereaved siblings in the Cheshire and West Yorkshire areas through provision of financial assistance for activities and services not normally provided by the statutory authorities. </a:t>
            </a:r>
            <a:r>
              <a:rPr lang="en-GB" sz="1800" i="1" dirty="0">
                <a:effectLst/>
                <a:latin typeface="Times New Roman"/>
                <a:ea typeface="Times New Roman"/>
              </a:rPr>
              <a:t/>
            </a:r>
            <a:br>
              <a:rPr lang="en-GB" sz="1800" i="1" dirty="0">
                <a:effectLst/>
                <a:latin typeface="Times New Roman"/>
                <a:ea typeface="Times New Roman"/>
              </a:rPr>
            </a:br>
            <a:endParaRPr lang="en-GB" sz="2400" i="1" dirty="0"/>
          </a:p>
        </p:txBody>
      </p:sp>
    </p:spTree>
    <p:extLst>
      <p:ext uri="{BB962C8B-B14F-4D97-AF65-F5344CB8AC3E}">
        <p14:creationId xmlns:p14="http://schemas.microsoft.com/office/powerpoint/2010/main" val="2192719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188640"/>
            <a:ext cx="7481776" cy="457200"/>
          </a:xfrm>
        </p:spPr>
        <p:txBody>
          <a:bodyPr>
            <a:normAutofit fontScale="90000"/>
          </a:bodyPr>
          <a:lstStyle/>
          <a:p>
            <a:r>
              <a:rPr lang="en-GB" sz="2800" dirty="0" smtClean="0">
                <a:latin typeface="Calibri" panose="020F0502020204030204" pitchFamily="34" charset="0"/>
              </a:rPr>
              <a:t>Opportunities for support</a:t>
            </a:r>
            <a:endParaRPr lang="en-GB" sz="2800" dirty="0">
              <a:latin typeface="Calibri" panose="020F0502020204030204" pitchFamily="34" charset="0"/>
            </a:endParaRPr>
          </a:p>
        </p:txBody>
      </p:sp>
      <p:sp>
        <p:nvSpPr>
          <p:cNvPr id="5" name="Text Placeholder 4"/>
          <p:cNvSpPr>
            <a:spLocks noGrp="1"/>
          </p:cNvSpPr>
          <p:nvPr>
            <p:ph type="body" idx="2"/>
          </p:nvPr>
        </p:nvSpPr>
        <p:spPr>
          <a:xfrm>
            <a:off x="395536" y="4941168"/>
            <a:ext cx="7638616" cy="1656184"/>
          </a:xfrm>
        </p:spPr>
        <p:txBody>
          <a:bodyPr/>
          <a:lstStyle/>
          <a:p>
            <a:pPr algn="l"/>
            <a:r>
              <a:rPr lang="en-GB" dirty="0" smtClean="0"/>
              <a:t>There is an endless list to the support for bereaved siblings from 1-1 counselling to less formal days out and activities with other young people in the same situation. Our vision is to have an annual event where we can all get together and try something exciting. We are working with a number of organisations so that we are ready to provide whatever the siblings need. </a:t>
            </a:r>
            <a:endParaRPr lang="en-GB"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416245"/>
            <a:ext cx="2454618" cy="2232248"/>
          </a:xfrm>
        </p:spPr>
      </p:pic>
      <p:pic>
        <p:nvPicPr>
          <p:cNvPr id="3076" name="Picture 4" descr="Image result for ball g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810" y="876804"/>
            <a:ext cx="23050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ctivities to builld up bereaved sibl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124744"/>
            <a:ext cx="2201588" cy="14719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art and dance thera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2921918"/>
            <a:ext cx="21145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animal therapy for bereaved sibl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7703" y="2940968"/>
            <a:ext cx="32861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wshaw\Pictures\slide show\forest schoo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149" y="3200134"/>
            <a:ext cx="2664296" cy="124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953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5536" y="1988840"/>
            <a:ext cx="8229600" cy="4525963"/>
          </a:xfrm>
        </p:spPr>
        <p:txBody>
          <a:bodyPr>
            <a:normAutofit/>
          </a:bodyPr>
          <a:lstStyle/>
          <a:p>
            <a:r>
              <a:rPr lang="en-GB" sz="2000" dirty="0" smtClean="0">
                <a:latin typeface="Calibri" panose="020F0502020204030204" pitchFamily="34" charset="0"/>
              </a:rPr>
              <a:t>85% of bereaved families had never heard of SUDEP until they lost a loved one.</a:t>
            </a:r>
          </a:p>
          <a:p>
            <a:r>
              <a:rPr lang="en-GB" sz="2000" dirty="0" smtClean="0">
                <a:latin typeface="Calibri" panose="020F0502020204030204" pitchFamily="34" charset="0"/>
              </a:rPr>
              <a:t>NICE recommends that patients are informed fully of all risks associated with epilepsy (including SUDEP) at the point of diagnosis and during follow up reviews.</a:t>
            </a:r>
          </a:p>
          <a:p>
            <a:r>
              <a:rPr lang="en-GB" sz="2000" dirty="0" smtClean="0">
                <a:latin typeface="Calibri" panose="020F0502020204030204" pitchFamily="34" charset="0"/>
              </a:rPr>
              <a:t>There are approximately 1,000 epilepsy related deaths each year in the UK, at least 600 of these are due to  SUDEP each year in the UK.</a:t>
            </a:r>
          </a:p>
          <a:p>
            <a:r>
              <a:rPr lang="en-GB" sz="2000" dirty="0" smtClean="0">
                <a:latin typeface="Calibri" panose="020F0502020204030204" pitchFamily="34" charset="0"/>
              </a:rPr>
              <a:t>1 in every 1,000 adults and 1 in 4,500 children </a:t>
            </a:r>
            <a:r>
              <a:rPr lang="en-GB" sz="2000" dirty="0">
                <a:solidFill>
                  <a:prstClr val="black"/>
                </a:solidFill>
                <a:latin typeface="Calibri" panose="020F0502020204030204" pitchFamily="34" charset="0"/>
              </a:rPr>
              <a:t>die through </a:t>
            </a:r>
            <a:r>
              <a:rPr lang="en-GB" sz="2000" dirty="0" smtClean="0">
                <a:solidFill>
                  <a:prstClr val="black"/>
                </a:solidFill>
                <a:latin typeface="Calibri" panose="020F0502020204030204" pitchFamily="34" charset="0"/>
              </a:rPr>
              <a:t>SUDEP each year</a:t>
            </a:r>
          </a:p>
          <a:p>
            <a:r>
              <a:rPr lang="en-GB" sz="2000" dirty="0" smtClean="0">
                <a:solidFill>
                  <a:prstClr val="black"/>
                </a:solidFill>
                <a:latin typeface="Calibri" panose="020F0502020204030204" pitchFamily="34" charset="0"/>
              </a:rPr>
              <a:t>Some reports state that SUDEP is rare but traumatic, some say it is little known but not uncommon. Whichever is true SUDEP is  the major cause of premature mortality in people with epilepsy. </a:t>
            </a:r>
            <a:endParaRPr lang="en-GB" sz="2000" dirty="0">
              <a:latin typeface="Calibri" panose="020F0502020204030204" pitchFamily="34" charset="0"/>
            </a:endParaRPr>
          </a:p>
        </p:txBody>
      </p:sp>
      <p:sp>
        <p:nvSpPr>
          <p:cNvPr id="5" name="Title 4"/>
          <p:cNvSpPr>
            <a:spLocks noGrp="1"/>
          </p:cNvSpPr>
          <p:nvPr>
            <p:ph type="title"/>
          </p:nvPr>
        </p:nvSpPr>
        <p:spPr>
          <a:xfrm>
            <a:off x="395536" y="404664"/>
            <a:ext cx="8229600" cy="1872208"/>
          </a:xfrm>
        </p:spPr>
        <p:txBody>
          <a:bodyPr>
            <a:normAutofit fontScale="90000"/>
          </a:bodyPr>
          <a:lstStyle/>
          <a:p>
            <a:pPr lvl="0" algn="ctr">
              <a:spcAft>
                <a:spcPts val="0"/>
              </a:spcAft>
              <a:buSzPts val="1000"/>
              <a:tabLst>
                <a:tab pos="457200" algn="l"/>
              </a:tabLst>
            </a:pPr>
            <a:r>
              <a:rPr lang="en-GB" sz="2700" i="1" dirty="0">
                <a:effectLst/>
                <a:latin typeface="Calibri" panose="020F0502020204030204" pitchFamily="34" charset="0"/>
                <a:ea typeface="Times New Roman"/>
              </a:rPr>
              <a:t>To advance the education of the general public in all areas relating to </a:t>
            </a:r>
            <a:r>
              <a:rPr lang="en-GB" sz="2700" i="1" dirty="0" smtClean="0">
                <a:effectLst/>
                <a:latin typeface="Calibri" panose="020F0502020204030204" pitchFamily="34" charset="0"/>
                <a:ea typeface="Times New Roman"/>
              </a:rPr>
              <a:t>Sudden Unexpected Death in Epilepsy ( SUDEP) </a:t>
            </a:r>
            <a:r>
              <a:rPr lang="en-GB" sz="2700" i="1" dirty="0">
                <a:effectLst/>
                <a:latin typeface="Calibri" panose="020F0502020204030204" pitchFamily="34" charset="0"/>
                <a:ea typeface="Times New Roman"/>
              </a:rPr>
              <a:t>through promotion of the subject at fundraising events and signposting organisations  specialising in SUDEP.</a:t>
            </a:r>
            <a:r>
              <a:rPr lang="en-GB" sz="3600" dirty="0">
                <a:effectLst/>
                <a:latin typeface="Times New Roman"/>
                <a:ea typeface="Times New Roman"/>
              </a:rPr>
              <a:t/>
            </a:r>
            <a:br>
              <a:rPr lang="en-GB" sz="3600" dirty="0">
                <a:effectLst/>
                <a:latin typeface="Times New Roman"/>
                <a:ea typeface="Times New Roman"/>
              </a:rPr>
            </a:br>
            <a:endParaRPr lang="en-GB" dirty="0"/>
          </a:p>
        </p:txBody>
      </p:sp>
    </p:spTree>
    <p:extLst>
      <p:ext uri="{BB962C8B-B14F-4D97-AF65-F5344CB8AC3E}">
        <p14:creationId xmlns:p14="http://schemas.microsoft.com/office/powerpoint/2010/main" val="1014717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217296"/>
            <a:ext cx="3888432" cy="457200"/>
          </a:xfrm>
        </p:spPr>
        <p:txBody>
          <a:bodyPr/>
          <a:lstStyle/>
          <a:p>
            <a:pPr algn="l"/>
            <a:r>
              <a:rPr lang="en-GB" dirty="0" smtClean="0"/>
              <a:t>CONSIDER THIS</a:t>
            </a:r>
            <a:endParaRPr lang="en-GB" dirty="0"/>
          </a:p>
        </p:txBody>
      </p:sp>
      <p:sp>
        <p:nvSpPr>
          <p:cNvPr id="6" name="Text Placeholder 5"/>
          <p:cNvSpPr>
            <a:spLocks noGrp="1"/>
          </p:cNvSpPr>
          <p:nvPr>
            <p:ph type="body" idx="2"/>
          </p:nvPr>
        </p:nvSpPr>
        <p:spPr>
          <a:xfrm>
            <a:off x="467544" y="4941168"/>
            <a:ext cx="7578266" cy="1616366"/>
          </a:xfrm>
        </p:spPr>
        <p:txBody>
          <a:bodyPr>
            <a:normAutofit fontScale="85000" lnSpcReduction="10000"/>
          </a:bodyPr>
          <a:lstStyle/>
          <a:p>
            <a:pPr algn="l"/>
            <a:r>
              <a:rPr lang="en-GB" dirty="0">
                <a:latin typeface="Calibri" panose="020F0502020204030204" pitchFamily="34" charset="0"/>
              </a:rPr>
              <a:t>At least 300 babies in the </a:t>
            </a:r>
            <a:r>
              <a:rPr lang="en-GB" b="1" dirty="0">
                <a:latin typeface="Calibri" panose="020F0502020204030204" pitchFamily="34" charset="0"/>
              </a:rPr>
              <a:t>UK</a:t>
            </a:r>
            <a:r>
              <a:rPr lang="en-GB" dirty="0">
                <a:latin typeface="Calibri" panose="020F0502020204030204" pitchFamily="34" charset="0"/>
              </a:rPr>
              <a:t> die each year from cot death or </a:t>
            </a:r>
            <a:r>
              <a:rPr lang="en-GB" b="1" dirty="0">
                <a:latin typeface="Calibri" panose="020F0502020204030204" pitchFamily="34" charset="0"/>
              </a:rPr>
              <a:t>Sudden Infant Death syndrome</a:t>
            </a:r>
            <a:r>
              <a:rPr lang="en-GB" dirty="0">
                <a:latin typeface="Calibri" panose="020F0502020204030204" pitchFamily="34" charset="0"/>
              </a:rPr>
              <a:t> (</a:t>
            </a:r>
            <a:r>
              <a:rPr lang="en-GB" b="1" dirty="0">
                <a:latin typeface="Calibri" panose="020F0502020204030204" pitchFamily="34" charset="0"/>
              </a:rPr>
              <a:t>SIDS</a:t>
            </a:r>
            <a:r>
              <a:rPr lang="en-GB" dirty="0">
                <a:latin typeface="Calibri" panose="020F0502020204030204" pitchFamily="34" charset="0"/>
              </a:rPr>
              <a:t>). </a:t>
            </a:r>
            <a:endParaRPr lang="en-GB" dirty="0" smtClean="0">
              <a:latin typeface="Calibri" panose="020F0502020204030204" pitchFamily="34" charset="0"/>
            </a:endParaRPr>
          </a:p>
          <a:p>
            <a:pPr algn="l"/>
            <a:r>
              <a:rPr lang="en-GB" b="1" dirty="0" smtClean="0">
                <a:latin typeface="Calibri" panose="020F0502020204030204" pitchFamily="34" charset="0"/>
              </a:rPr>
              <a:t>SUDEP</a:t>
            </a:r>
            <a:r>
              <a:rPr lang="en-GB" dirty="0" smtClean="0">
                <a:latin typeface="Calibri" panose="020F0502020204030204" pitchFamily="34" charset="0"/>
              </a:rPr>
              <a:t> </a:t>
            </a:r>
            <a:r>
              <a:rPr lang="en-GB" dirty="0">
                <a:latin typeface="Calibri" panose="020F0502020204030204" pitchFamily="34" charset="0"/>
              </a:rPr>
              <a:t>claims the lives of </a:t>
            </a:r>
            <a:r>
              <a:rPr lang="en-GB" dirty="0" smtClean="0">
                <a:latin typeface="Calibri" panose="020F0502020204030204" pitchFamily="34" charset="0"/>
              </a:rPr>
              <a:t>at least  600 </a:t>
            </a:r>
            <a:r>
              <a:rPr lang="en-GB" dirty="0">
                <a:latin typeface="Calibri" panose="020F0502020204030204" pitchFamily="34" charset="0"/>
              </a:rPr>
              <a:t>people with epilepsy </a:t>
            </a:r>
            <a:r>
              <a:rPr lang="en-GB" dirty="0" smtClean="0">
                <a:latin typeface="Calibri" panose="020F0502020204030204" pitchFamily="34" charset="0"/>
              </a:rPr>
              <a:t>in the UK with </a:t>
            </a:r>
            <a:r>
              <a:rPr lang="en-GB" dirty="0">
                <a:latin typeface="Calibri" panose="020F0502020204030204" pitchFamily="34" charset="0"/>
              </a:rPr>
              <a:t>it being the most common cause of premature death in people with </a:t>
            </a:r>
            <a:r>
              <a:rPr lang="en-GB" dirty="0" smtClean="0">
                <a:latin typeface="Calibri" panose="020F0502020204030204" pitchFamily="34" charset="0"/>
              </a:rPr>
              <a:t>epilepsy. </a:t>
            </a:r>
          </a:p>
          <a:p>
            <a:pPr algn="l"/>
            <a:r>
              <a:rPr lang="en-GB" b="1" dirty="0" smtClean="0">
                <a:latin typeface="Calibri" panose="020F0502020204030204" pitchFamily="34" charset="0"/>
              </a:rPr>
              <a:t>SIDS</a:t>
            </a:r>
            <a:r>
              <a:rPr lang="en-GB" dirty="0" smtClean="0">
                <a:latin typeface="Calibri" panose="020F0502020204030204" pitchFamily="34" charset="0"/>
              </a:rPr>
              <a:t> is widely known and openly discussed, every parent knows the risk and takes precautions to reduce it.  </a:t>
            </a:r>
          </a:p>
          <a:p>
            <a:pPr algn="l"/>
            <a:r>
              <a:rPr lang="en-GB" b="1" dirty="0" smtClean="0">
                <a:latin typeface="Calibri" panose="020F0502020204030204" pitchFamily="34" charset="0"/>
              </a:rPr>
              <a:t>SUDEP </a:t>
            </a:r>
            <a:r>
              <a:rPr lang="en-GB" dirty="0" smtClean="0">
                <a:latin typeface="Calibri" panose="020F0502020204030204" pitchFamily="34" charset="0"/>
              </a:rPr>
              <a:t>is a little known cause of death, organisations and agencies including Health are reluctant to talk about it, therefore removing the opportunity for parents to reduce the risk. </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332656"/>
            <a:ext cx="3960440" cy="3183466"/>
          </a:xfrm>
        </p:spPr>
      </p:pic>
      <p:pic>
        <p:nvPicPr>
          <p:cNvPr id="4098"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16632"/>
            <a:ext cx="3456384"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741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2226" y="1484784"/>
            <a:ext cx="6547539" cy="4968551"/>
          </a:xfrm>
        </p:spPr>
      </p:pic>
      <p:sp>
        <p:nvSpPr>
          <p:cNvPr id="2" name="Title 1"/>
          <p:cNvSpPr>
            <a:spLocks noGrp="1"/>
          </p:cNvSpPr>
          <p:nvPr>
            <p:ph type="title"/>
          </p:nvPr>
        </p:nvSpPr>
        <p:spPr/>
        <p:txBody>
          <a:bodyPr>
            <a:normAutofit/>
          </a:bodyPr>
          <a:lstStyle/>
          <a:p>
            <a:pPr algn="ctr"/>
            <a:r>
              <a:rPr lang="en-GB" sz="2800" dirty="0" smtClean="0"/>
              <a:t>Extracts from a presentation by Rebecca Liu, Consultant Neurologist</a:t>
            </a:r>
            <a:endParaRPr lang="en-GB" sz="2800" dirty="0"/>
          </a:p>
        </p:txBody>
      </p:sp>
    </p:spTree>
    <p:extLst>
      <p:ext uri="{BB962C8B-B14F-4D97-AF65-F5344CB8AC3E}">
        <p14:creationId xmlns:p14="http://schemas.microsoft.com/office/powerpoint/2010/main" val="3564028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501</TotalTime>
  <Words>1133</Words>
  <Application>Microsoft Office PowerPoint</Application>
  <PresentationFormat>On-screen Show (4:3)</PresentationFormat>
  <Paragraphs>72</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Supporting Young People with Epilepsy Improving the Mental Health of Bereaved Siblings  Promoting awareness and understanding of SUDEP </vt:lpstr>
      <vt:lpstr>Introduction</vt:lpstr>
      <vt:lpstr>To promote and protect the physical and mental health of young people and the families of young people diagnosed with epilepsy in the Cheshire and West Yorkshire areas through the provision of financial assistance for equipment and services not normally provided by the statutory authorities.</vt:lpstr>
      <vt:lpstr>Examples of equipment </vt:lpstr>
      <vt:lpstr>To provide support for and protect the mental health of bereaved siblings in the Cheshire and West Yorkshire areas through provision of financial assistance for activities and services not normally provided by the statutory authorities.  </vt:lpstr>
      <vt:lpstr>Opportunities for support</vt:lpstr>
      <vt:lpstr>To advance the education of the general public in all areas relating to Sudden Unexpected Death in Epilepsy ( SUDEP) through promotion of the subject at fundraising events and signposting organisations  specialising in SUDEP. </vt:lpstr>
      <vt:lpstr>CONSIDER THIS</vt:lpstr>
      <vt:lpstr>Extracts from a presentation by Rebecca Liu, Consultant Neurologist</vt:lpstr>
      <vt:lpstr>by Rebecca Liu, Consultant Neurologist</vt:lpstr>
      <vt:lpstr>by Rebecca Liu, Consultant Neurologist</vt:lpstr>
      <vt:lpstr>by Rebecca Liu, Consultant Neurologist</vt:lpstr>
      <vt:lpstr>by Rebecca Liu, Consultant Neurologist</vt:lpstr>
      <vt:lpstr>by Rebecca Liu, Consultant Neurologist</vt:lpstr>
      <vt:lpstr>by Rebecca Liu, Consultant Neurologist</vt:lpstr>
      <vt:lpstr>by Rebecca Liu, Consultant Neurologist</vt:lpstr>
      <vt:lpstr>by Rebecca Liu, Consultant Neurologist</vt:lpstr>
      <vt:lpstr>by Rebecca Liu, Consultant Neurologist</vt:lpstr>
      <vt:lpstr>PowerPoint Presentation</vt:lpstr>
      <vt:lpstr>Next steps</vt:lpstr>
      <vt:lpstr>Sources of information and support</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Young People with Epilepsy Improving the Mental Health of Bereaved Siblings  Promoting awareness and understanding of SUDEP</dc:title>
  <dc:creator>WShaw</dc:creator>
  <cp:lastModifiedBy>WShaw</cp:lastModifiedBy>
  <cp:revision>51</cp:revision>
  <dcterms:created xsi:type="dcterms:W3CDTF">2020-08-25T14:19:19Z</dcterms:created>
  <dcterms:modified xsi:type="dcterms:W3CDTF">2020-08-25T22:46:19Z</dcterms:modified>
</cp:coreProperties>
</file>